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 id="2147484194" r:id="rId7"/>
    <p:sldMasterId id="2147484205" r:id="rId8"/>
    <p:sldMasterId id="2147484232" r:id="rId9"/>
  </p:sldMasterIdLst>
  <p:notesMasterIdLst>
    <p:notesMasterId r:id="rId44"/>
  </p:notesMasterIdLst>
  <p:handoutMasterIdLst>
    <p:handoutMasterId r:id="rId45"/>
  </p:handoutMasterIdLst>
  <p:sldIdLst>
    <p:sldId id="778" r:id="rId10"/>
    <p:sldId id="780" r:id="rId11"/>
    <p:sldId id="789" r:id="rId12"/>
    <p:sldId id="875" r:id="rId13"/>
    <p:sldId id="843" r:id="rId14"/>
    <p:sldId id="844" r:id="rId15"/>
    <p:sldId id="845" r:id="rId16"/>
    <p:sldId id="869" r:id="rId17"/>
    <p:sldId id="870" r:id="rId18"/>
    <p:sldId id="848" r:id="rId19"/>
    <p:sldId id="847" r:id="rId20"/>
    <p:sldId id="849" r:id="rId21"/>
    <p:sldId id="850" r:id="rId22"/>
    <p:sldId id="864" r:id="rId23"/>
    <p:sldId id="851" r:id="rId24"/>
    <p:sldId id="852" r:id="rId25"/>
    <p:sldId id="853" r:id="rId26"/>
    <p:sldId id="865" r:id="rId27"/>
    <p:sldId id="854" r:id="rId28"/>
    <p:sldId id="855" r:id="rId29"/>
    <p:sldId id="856" r:id="rId30"/>
    <p:sldId id="857" r:id="rId31"/>
    <p:sldId id="858" r:id="rId32"/>
    <p:sldId id="859" r:id="rId33"/>
    <p:sldId id="860" r:id="rId34"/>
    <p:sldId id="866" r:id="rId35"/>
    <p:sldId id="862" r:id="rId36"/>
    <p:sldId id="868" r:id="rId37"/>
    <p:sldId id="861" r:id="rId38"/>
    <p:sldId id="871" r:id="rId39"/>
    <p:sldId id="867" r:id="rId40"/>
    <p:sldId id="872" r:id="rId41"/>
    <p:sldId id="873" r:id="rId42"/>
    <p:sldId id="874" r:id="rId43"/>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F4B794C-E23A-C84E-8FC0-15DB3039B1A0}">
          <p14:sldIdLst>
            <p14:sldId id="778"/>
            <p14:sldId id="780"/>
            <p14:sldId id="789"/>
            <p14:sldId id="875"/>
          </p14:sldIdLst>
        </p14:section>
        <p14:section name="understanding groups" id="{1567890F-08DF-7B4F-9D71-44CC93CAF4BA}">
          <p14:sldIdLst>
            <p14:sldId id="843"/>
            <p14:sldId id="844"/>
            <p14:sldId id="845"/>
            <p14:sldId id="869"/>
            <p14:sldId id="870"/>
            <p14:sldId id="848"/>
            <p14:sldId id="847"/>
            <p14:sldId id="849"/>
            <p14:sldId id="850"/>
            <p14:sldId id="864"/>
          </p14:sldIdLst>
        </p14:section>
        <p14:section name="extensibility" id="{98F7F054-8623-A44E-A1B6-F97450BB960A}">
          <p14:sldIdLst>
            <p14:sldId id="851"/>
            <p14:sldId id="852"/>
            <p14:sldId id="853"/>
            <p14:sldId id="865"/>
            <p14:sldId id="854"/>
            <p14:sldId id="855"/>
            <p14:sldId id="856"/>
            <p14:sldId id="857"/>
            <p14:sldId id="858"/>
            <p14:sldId id="859"/>
            <p14:sldId id="860"/>
            <p14:sldId id="866"/>
          </p14:sldIdLst>
        </p14:section>
        <p14:section name="coming soon" id="{F97EF10C-6125-4445-AF19-0AD455BB790E}">
          <p14:sldIdLst>
            <p14:sldId id="862"/>
            <p14:sldId id="868"/>
            <p14:sldId id="861"/>
            <p14:sldId id="871"/>
          </p14:sldIdLst>
        </p14:section>
        <p14:section name="closing" id="{65752609-87C7-4549-A549-FD343CBCC70E}">
          <p14:sldIdLst>
            <p14:sldId id="867"/>
            <p14:sldId id="872"/>
            <p14:sldId id="873"/>
            <p14:sldId id="874"/>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721" autoAdjust="0"/>
    <p:restoredTop sz="73149" autoAdjust="0"/>
  </p:normalViewPr>
  <p:slideViewPr>
    <p:cSldViewPr snapToGrid="0">
      <p:cViewPr>
        <p:scale>
          <a:sx n="90" d="100"/>
          <a:sy n="90" d="100"/>
        </p:scale>
        <p:origin x="144" y="136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395"/>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theme" Target="theme/theme1.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10/7/2015 3:52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95873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8896782-4276-4F65-B738-0B58D902CDE2}"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374600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896782-4276-4F65-B738-0B58D902CDE2}"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461152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962980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896782-4276-4F65-B738-0B58D902CDE2}"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649785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881049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0464">
              <a:defRPr/>
            </a:pPr>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0464">
              <a:defRPr/>
            </a:pPr>
            <a:fld id="{38EEC551-8CDA-4EB6-89BB-2A86C9F091C8}" type="datetime8">
              <a:rPr lang="en-US">
                <a:solidFill>
                  <a:prstClr val="black"/>
                </a:solidFill>
              </a:rPr>
              <a:pPr defTabSz="950464">
                <a:defRPr/>
              </a:pPr>
              <a:t>10/7/2015 3:52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29</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763794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4584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463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556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598">
              <a:defRPr/>
            </a:pPr>
            <a:fld id="{8C0EB248-DB01-4A59-8736-93C838C0CB63}" type="slidenum">
              <a:rPr lang="en-US">
                <a:solidFill>
                  <a:prstClr val="black"/>
                </a:solidFill>
                <a:latin typeface="Calibri"/>
              </a:rPr>
              <a:pPr defTabSz="931598">
                <a:defRPr/>
              </a:pPr>
              <a:t>5</a:t>
            </a:fld>
            <a:endParaRPr lang="en-US">
              <a:solidFill>
                <a:prstClr val="black"/>
              </a:solidFill>
              <a:latin typeface="Calibri"/>
            </a:endParaRPr>
          </a:p>
        </p:txBody>
      </p:sp>
    </p:spTree>
    <p:extLst>
      <p:ext uri="{BB962C8B-B14F-4D97-AF65-F5344CB8AC3E}">
        <p14:creationId xmlns:p14="http://schemas.microsoft.com/office/powerpoint/2010/main" val="200747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598">
              <a:defRPr/>
            </a:pPr>
            <a:fld id="{8C0EB248-DB01-4A59-8736-93C838C0CB63}" type="slidenum">
              <a:rPr lang="en-US">
                <a:solidFill>
                  <a:prstClr val="black"/>
                </a:solidFill>
                <a:latin typeface="Calibri"/>
              </a:rPr>
              <a:pPr defTabSz="931598">
                <a:defRPr/>
              </a:pPr>
              <a:t>6</a:t>
            </a:fld>
            <a:endParaRPr lang="en-US">
              <a:solidFill>
                <a:prstClr val="black"/>
              </a:solidFill>
              <a:latin typeface="Calibri"/>
            </a:endParaRPr>
          </a:p>
        </p:txBody>
      </p:sp>
    </p:spTree>
    <p:extLst>
      <p:ext uri="{BB962C8B-B14F-4D97-AF65-F5344CB8AC3E}">
        <p14:creationId xmlns:p14="http://schemas.microsoft.com/office/powerpoint/2010/main" val="1117142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endParaRPr lang="en-US" dirty="0"/>
          </a:p>
        </p:txBody>
      </p:sp>
      <p:sp>
        <p:nvSpPr>
          <p:cNvPr id="4" name="Slide Number Placeholder 3"/>
          <p:cNvSpPr>
            <a:spLocks noGrp="1"/>
          </p:cNvSpPr>
          <p:nvPr>
            <p:ph type="sldNum" sz="quarter" idx="10"/>
          </p:nvPr>
        </p:nvSpPr>
        <p:spPr/>
        <p:txBody>
          <a:bodyPr/>
          <a:lstStyle/>
          <a:p>
            <a:fld id="{8944BDAB-7D0B-C049-8205-38350F6BA618}"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50122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10/7/2015 3:52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330573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Segoe UI Light" panose="020B0502040204020203" pitchFamily="34" charset="0"/>
            </a:endParaRPr>
          </a:p>
        </p:txBody>
      </p:sp>
      <p:sp>
        <p:nvSpPr>
          <p:cNvPr id="4" name="Footer Placeholder 3"/>
          <p:cNvSpPr>
            <a:spLocks noGrp="1"/>
          </p:cNvSpPr>
          <p:nvPr>
            <p:ph type="ftr" sz="quarter" idx="10"/>
          </p:nvPr>
        </p:nvSpPr>
        <p:spPr/>
        <p:txBody>
          <a:bodyPr/>
          <a:lstStyle/>
          <a:p>
            <a:pPr defTabSz="94916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49478">
              <a:defRPr/>
            </a:pPr>
            <a:fld id="{E74353ED-ACB2-44BF-A903-985B0AF962B7}" type="datetime1">
              <a:rPr lang="en-US">
                <a:solidFill>
                  <a:prstClr val="black"/>
                </a:solidFill>
                <a:latin typeface="Calibri" panose="020F0502020204030204"/>
              </a:rPr>
              <a:pPr defTabSz="949478">
                <a:defRPr/>
              </a:pPr>
              <a:t>10/7/2015</a:t>
            </a:fld>
            <a:endParaRPr lang="en-US" dirty="0">
              <a:solidFill>
                <a:prstClr val="black"/>
              </a:solidFill>
              <a:latin typeface="Calibri" panose="020F0502020204030204"/>
            </a:endParaRPr>
          </a:p>
        </p:txBody>
      </p:sp>
      <p:sp>
        <p:nvSpPr>
          <p:cNvPr id="6" name="Slide Number Placeholder 5"/>
          <p:cNvSpPr>
            <a:spLocks noGrp="1"/>
          </p:cNvSpPr>
          <p:nvPr>
            <p:ph type="sldNum" sz="quarter" idx="12"/>
          </p:nvPr>
        </p:nvSpPr>
        <p:spPr/>
        <p:txBody>
          <a:bodyPr/>
          <a:lstStyle/>
          <a:p>
            <a:pPr defTabSz="949478">
              <a:defRPr/>
            </a:pPr>
            <a:fld id="{B4008EB6-D09E-4580-8CD6-DDB14511944F}" type="slidenum">
              <a:rPr lang="en-US">
                <a:solidFill>
                  <a:prstClr val="black"/>
                </a:solidFill>
                <a:latin typeface="Calibri" panose="020F0502020204030204"/>
              </a:rPr>
              <a:pPr defTabSz="949478">
                <a:defRPr/>
              </a:pPr>
              <a:t>12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410409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36613" y="755650"/>
            <a:ext cx="5259387" cy="29591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defTabSz="457200">
              <a:defRPr/>
            </a:pPr>
            <a:fld id="{79C3F3E1-9A54-4BF8-89C0-CE2F21C4F21E}" type="slidenum">
              <a:rPr lang="en-US" smtClean="0">
                <a:solidFill>
                  <a:prstClr val="black"/>
                </a:solidFill>
                <a:latin typeface="Segoe UI"/>
              </a:rPr>
              <a:pPr defTabSz="457200">
                <a:defRPr/>
              </a:pPr>
              <a:t>13</a:t>
            </a:fld>
            <a:endParaRPr lang="en-US">
              <a:solidFill>
                <a:prstClr val="black"/>
              </a:solidFill>
              <a:latin typeface="Segoe UI"/>
            </a:endParaRPr>
          </a:p>
        </p:txBody>
      </p:sp>
    </p:spTree>
    <p:extLst>
      <p:ext uri="{BB962C8B-B14F-4D97-AF65-F5344CB8AC3E}">
        <p14:creationId xmlns:p14="http://schemas.microsoft.com/office/powerpoint/2010/main" val="19417270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5213415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3834263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966184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745748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81728865"/>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04397039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07794574"/>
      </p:ext>
    </p:extLst>
  </p:cSld>
  <p:clrMapOvr>
    <a:masterClrMapping/>
  </p:clrMapOvr>
  <p:transition>
    <p:fade/>
  </p:transition>
  <p:timing>
    <p:tnLst>
      <p:par>
        <p:cTn id="1" dur="indefinite" restart="never" nodeType="tmRoot"/>
      </p:par>
    </p:tnLst>
  </p:timing>
  <p:hf hdr="0"/>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741814"/>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33890950"/>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9686159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12185825"/>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8156234"/>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24486286"/>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55200703"/>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9013904"/>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84361313"/>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06021107"/>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98790328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664636"/>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113570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3637725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22634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047476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271890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8799272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67551815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37603521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5477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041936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459848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9874716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55018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363554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20000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1168748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9902709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34292363"/>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4713896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8645620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8991359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303117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3796798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41225710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281103"/>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1388870"/>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989642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023982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248746789"/>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1925095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92402563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647697255"/>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3009826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1537155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53745429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33699967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05439099"/>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764002397"/>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172704084"/>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30358581"/>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520428510"/>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08457566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image" Target="../media/image4.png"/><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image" Target="../media/image3.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image" Target="../media/image12.png"/><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4.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12.png"/><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6.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88" r:id="rId23"/>
    <p:sldLayoutId id="2147484189" r:id="rId24"/>
    <p:sldLayoutId id="2147484190" r:id="rId25"/>
    <p:sldLayoutId id="2147484191" r:id="rId26"/>
    <p:sldLayoutId id="2147484193"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192" r:id="rId1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299360239"/>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7521752"/>
      </p:ext>
    </p:extLst>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 id="2147484210" r:id="rId5"/>
    <p:sldLayoutId id="2147484211" r:id="rId6"/>
    <p:sldLayoutId id="2147484212" r:id="rId7"/>
    <p:sldLayoutId id="2147484213" r:id="rId8"/>
    <p:sldLayoutId id="2147484214" r:id="rId9"/>
    <p:sldLayoutId id="2147484215" r:id="rId10"/>
    <p:sldLayoutId id="2147484216" r:id="rId11"/>
    <p:sldLayoutId id="2147484217" r:id="rId12"/>
    <p:sldLayoutId id="2147484218" r:id="rId13"/>
    <p:sldLayoutId id="2147484219" r:id="rId14"/>
    <p:sldLayoutId id="2147484220" r:id="rId15"/>
    <p:sldLayoutId id="2147484221" r:id="rId16"/>
    <p:sldLayoutId id="2147484222" r:id="rId17"/>
    <p:sldLayoutId id="2147484223" r:id="rId18"/>
    <p:sldLayoutId id="2147484224" r:id="rId19"/>
    <p:sldLayoutId id="2147484225" r:id="rId20"/>
    <p:sldLayoutId id="2147484226" r:id="rId21"/>
    <p:sldLayoutId id="2147484227" r:id="rId22"/>
    <p:sldLayoutId id="2147484228" r:id="rId23"/>
    <p:sldLayoutId id="2147484229" r:id="rId24"/>
    <p:sldLayoutId id="2147484230" r:id="rId25"/>
    <p:sldLayoutId id="2147484231"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575327446"/>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outlook.office365.com/api/v1.0/Me/CalendarView/?startDateTime=&#8216;sdfs&#8217;&amp;endDateTime=&#8216;sdf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3.emf"/></Relationships>
</file>

<file path=ppt/slides/_rels/slide22.xml.rels><?xml version="1.0" encoding="UTF-8" standalone="yes"?>
<Relationships xmlns="http://schemas.openxmlformats.org/package/2006/relationships"><Relationship Id="rId3" Type="http://schemas.openxmlformats.org/officeDocument/2006/relationships/hyperlink" Target="https://outlook.office365.com/api/v1.0/Me/CalendarView/?startDateTime=&#8216;sdfs&#8217;&amp;endDateTime=&#8216;sdfs"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outlook.office365.com/api/v1.0/Me/CalendarView/?startDateTime=&#8216;sdfs&#8217;&amp;endDateTime=&#8216;sdfs"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4.emf"/></Relationships>
</file>

<file path=ppt/slides/_rels/slide24.xml.rels><?xml version="1.0" encoding="UTF-8" standalone="yes"?>
<Relationships xmlns="http://schemas.openxmlformats.org/package/2006/relationships"><Relationship Id="rId3" Type="http://schemas.openxmlformats.org/officeDocument/2006/relationships/hyperlink" Target="https://outlook.office365.com/api/v1.0/Me/CalendarView/?startDateTime=&#8216;sdfs&#8217;&amp;endDateTime=&#8216;sdfs"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5.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hyperlink" Target="http://aka.ms/O365ng" TargetMode="External"/><Relationship Id="rId2" Type="http://schemas.openxmlformats.org/officeDocument/2006/relationships/hyperlink" Target="http://aka.ms/O365g" TargetMode="External"/><Relationship Id="rId1" Type="http://schemas.openxmlformats.org/officeDocument/2006/relationships/slideLayout" Target="../slideLayouts/slideLayout6.xml"/><Relationship Id="rId5" Type="http://schemas.openxmlformats.org/officeDocument/2006/relationships/hyperlink" Target="http://roadmap.office.com/" TargetMode="External"/><Relationship Id="rId4" Type="http://schemas.openxmlformats.org/officeDocument/2006/relationships/hyperlink" Target="http://aka.ms/O365uv"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8.xml"/><Relationship Id="rId1" Type="http://schemas.openxmlformats.org/officeDocument/2006/relationships/slideLayout" Target="../slideLayouts/slideLayout79.xml"/><Relationship Id="rId5" Type="http://schemas.openxmlformats.org/officeDocument/2006/relationships/image" Target="../media/image44.emf"/><Relationship Id="rId4" Type="http://schemas.openxmlformats.org/officeDocument/2006/relationships/image" Target="../media/image43.emf"/></Relationships>
</file>

<file path=ppt/slides/_rels/slide33.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9.xml"/><Relationship Id="rId1" Type="http://schemas.openxmlformats.org/officeDocument/2006/relationships/slideLayout" Target="../slideLayouts/slideLayout79.xml"/><Relationship Id="rId6" Type="http://schemas.openxmlformats.org/officeDocument/2006/relationships/image" Target="../media/image46.emf"/><Relationship Id="rId11" Type="http://schemas.openxmlformats.org/officeDocument/2006/relationships/image" Target="../media/image48.png"/><Relationship Id="rId5" Type="http://schemas.openxmlformats.org/officeDocument/2006/relationships/image" Target="../media/image45.emf"/><Relationship Id="rId10" Type="http://schemas.openxmlformats.org/officeDocument/2006/relationships/image" Target="../media/image47.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115.xml"/><Relationship Id="rId4" Type="http://schemas.openxmlformats.org/officeDocument/2006/relationships/image" Target="../media/image19.emf"/></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Office 365 Groups</a:t>
            </a:r>
            <a:endParaRPr lang="en-US" dirty="0"/>
          </a:p>
        </p:txBody>
      </p:sp>
      <p:sp>
        <p:nvSpPr>
          <p:cNvPr id="3" name="Text Placeholder 2"/>
          <p:cNvSpPr>
            <a:spLocks noGrp="1"/>
          </p:cNvSpPr>
          <p:nvPr>
            <p:ph type="body" sz="quarter" idx="10"/>
          </p:nvPr>
        </p:nvSpPr>
        <p:spPr/>
        <p:txBody>
          <a:bodyPr/>
          <a:lstStyle/>
          <a:p>
            <a:r>
              <a:rPr lang="en-US" dirty="0"/>
              <a:t>Brings together people, information, and apps across Office 365, </a:t>
            </a:r>
            <a:r>
              <a:rPr lang="en-US" dirty="0" smtClean="0"/>
              <a:t>to </a:t>
            </a:r>
            <a:r>
              <a:rPr lang="en-US" dirty="0"/>
              <a:t>enable better communication and collaboration.</a:t>
            </a:r>
          </a:p>
          <a:p>
            <a:pPr marL="0" indent="0">
              <a:buNone/>
            </a:pP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spTree>
    <p:extLst>
      <p:ext uri="{BB962C8B-B14F-4D97-AF65-F5344CB8AC3E}">
        <p14:creationId xmlns:p14="http://schemas.microsoft.com/office/powerpoint/2010/main" val="200681197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Benefits of Groups</a:t>
            </a:r>
            <a:endParaRPr lang="en-US" dirty="0"/>
          </a:p>
        </p:txBody>
      </p:sp>
      <p:sp>
        <p:nvSpPr>
          <p:cNvPr id="4" name="Text Placeholder 3"/>
          <p:cNvSpPr>
            <a:spLocks noGrp="1"/>
          </p:cNvSpPr>
          <p:nvPr>
            <p:ph type="body" sz="quarter" idx="10"/>
          </p:nvPr>
        </p:nvSpPr>
        <p:spPr/>
        <p:txBody>
          <a:bodyPr/>
          <a:lstStyle/>
          <a:p>
            <a:r>
              <a:rPr lang="en-US" dirty="0" smtClean="0"/>
              <a:t>Single definition</a:t>
            </a:r>
          </a:p>
          <a:p>
            <a:r>
              <a:rPr lang="en-US" dirty="0" smtClean="0"/>
              <a:t>Public by default</a:t>
            </a:r>
          </a:p>
          <a:p>
            <a:r>
              <a:rPr lang="en-US" dirty="0" smtClean="0"/>
              <a:t>Sharing to non-members</a:t>
            </a:r>
          </a:p>
          <a:p>
            <a:r>
              <a:rPr lang="en-US" dirty="0" smtClean="0"/>
              <a:t>Self-service</a:t>
            </a:r>
          </a:p>
          <a:p>
            <a:r>
              <a:rPr lang="en-US" dirty="0" smtClean="0"/>
              <a:t>Context &amp; history</a:t>
            </a:r>
          </a:p>
          <a:p>
            <a:r>
              <a:rPr lang="en-US" dirty="0" smtClean="0"/>
              <a:t>Simple to manage</a:t>
            </a:r>
          </a:p>
          <a:p>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72230854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312" dirty="0"/>
              <a:t>Groups building blocks</a:t>
            </a:r>
            <a:r>
              <a:rPr lang="en-US" dirty="0" smtClean="0"/>
              <a:t/>
            </a:r>
            <a:br>
              <a:rPr lang="en-US" dirty="0" smtClean="0"/>
            </a:br>
            <a:endParaRPr lang="en-US" sz="2352" spc="0" dirty="0">
              <a:latin typeface="+mn-lt"/>
            </a:endParaRPr>
          </a:p>
        </p:txBody>
      </p:sp>
      <p:grpSp>
        <p:nvGrpSpPr>
          <p:cNvPr id="1156" name="Group 1155"/>
          <p:cNvGrpSpPr/>
          <p:nvPr/>
        </p:nvGrpSpPr>
        <p:grpSpPr>
          <a:xfrm>
            <a:off x="413111" y="2399932"/>
            <a:ext cx="2287009" cy="1624504"/>
            <a:chOff x="685157" y="2447286"/>
            <a:chExt cx="2333476" cy="1657510"/>
          </a:xfrm>
        </p:grpSpPr>
        <p:grpSp>
          <p:nvGrpSpPr>
            <p:cNvPr id="8" name="Group 4"/>
            <p:cNvGrpSpPr>
              <a:grpSpLocks noChangeAspect="1"/>
            </p:cNvGrpSpPr>
            <p:nvPr/>
          </p:nvGrpSpPr>
          <p:grpSpPr bwMode="auto">
            <a:xfrm>
              <a:off x="945905" y="2447286"/>
              <a:ext cx="1287463" cy="870099"/>
              <a:chOff x="119" y="1504"/>
              <a:chExt cx="1092" cy="738"/>
            </a:xfrm>
          </p:grpSpPr>
          <p:sp>
            <p:nvSpPr>
              <p:cNvPr id="9" name="AutoShape 3"/>
              <p:cNvSpPr>
                <a:spLocks noChangeAspect="1" noChangeArrowheads="1" noTextEdit="1"/>
              </p:cNvSpPr>
              <p:nvPr/>
            </p:nvSpPr>
            <p:spPr bwMode="auto">
              <a:xfrm>
                <a:off x="119" y="1504"/>
                <a:ext cx="1092"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10" name="Freeform 5"/>
              <p:cNvSpPr>
                <a:spLocks/>
              </p:cNvSpPr>
              <p:nvPr/>
            </p:nvSpPr>
            <p:spPr bwMode="auto">
              <a:xfrm>
                <a:off x="160" y="1518"/>
                <a:ext cx="1036" cy="683"/>
              </a:xfrm>
              <a:custGeom>
                <a:avLst/>
                <a:gdLst>
                  <a:gd name="T0" fmla="*/ 1074 w 1181"/>
                  <a:gd name="T1" fmla="*/ 729 h 777"/>
                  <a:gd name="T2" fmla="*/ 1074 w 1181"/>
                  <a:gd name="T3" fmla="*/ 729 h 777"/>
                  <a:gd name="T4" fmla="*/ 1074 w 1181"/>
                  <a:gd name="T5" fmla="*/ 729 h 777"/>
                  <a:gd name="T6" fmla="*/ 952 w 1181"/>
                  <a:gd name="T7" fmla="*/ 777 h 777"/>
                  <a:gd name="T8" fmla="*/ 924 w 1181"/>
                  <a:gd name="T9" fmla="*/ 777 h 777"/>
                  <a:gd name="T10" fmla="*/ 898 w 1181"/>
                  <a:gd name="T11" fmla="*/ 777 h 777"/>
                  <a:gd name="T12" fmla="*/ 366 w 1181"/>
                  <a:gd name="T13" fmla="*/ 777 h 777"/>
                  <a:gd name="T14" fmla="*/ 356 w 1181"/>
                  <a:gd name="T15" fmla="*/ 777 h 777"/>
                  <a:gd name="T16" fmla="*/ 342 w 1181"/>
                  <a:gd name="T17" fmla="*/ 777 h 777"/>
                  <a:gd name="T18" fmla="*/ 304 w 1181"/>
                  <a:gd name="T19" fmla="*/ 777 h 777"/>
                  <a:gd name="T20" fmla="*/ 219 w 1181"/>
                  <a:gd name="T21" fmla="*/ 777 h 777"/>
                  <a:gd name="T22" fmla="*/ 0 w 1181"/>
                  <a:gd name="T23" fmla="*/ 558 h 777"/>
                  <a:gd name="T24" fmla="*/ 190 w 1181"/>
                  <a:gd name="T25" fmla="*/ 340 h 777"/>
                  <a:gd name="T26" fmla="*/ 190 w 1181"/>
                  <a:gd name="T27" fmla="*/ 326 h 777"/>
                  <a:gd name="T28" fmla="*/ 376 w 1181"/>
                  <a:gd name="T29" fmla="*/ 31 h 777"/>
                  <a:gd name="T30" fmla="*/ 377 w 1181"/>
                  <a:gd name="T31" fmla="*/ 31 h 777"/>
                  <a:gd name="T32" fmla="*/ 514 w 1181"/>
                  <a:gd name="T33" fmla="*/ 0 h 777"/>
                  <a:gd name="T34" fmla="*/ 785 w 1181"/>
                  <a:gd name="T35" fmla="*/ 145 h 777"/>
                  <a:gd name="T36" fmla="*/ 875 w 1181"/>
                  <a:gd name="T37" fmla="*/ 123 h 777"/>
                  <a:gd name="T38" fmla="*/ 979 w 1181"/>
                  <a:gd name="T39" fmla="*/ 154 h 777"/>
                  <a:gd name="T40" fmla="*/ 1063 w 1181"/>
                  <a:gd name="T41" fmla="*/ 306 h 777"/>
                  <a:gd name="T42" fmla="*/ 1181 w 1181"/>
                  <a:gd name="T43" fmla="*/ 522 h 777"/>
                  <a:gd name="T44" fmla="*/ 1074 w 1181"/>
                  <a:gd name="T45" fmla="*/ 729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1" h="777">
                    <a:moveTo>
                      <a:pt x="1074" y="729"/>
                    </a:moveTo>
                    <a:cubicBezTo>
                      <a:pt x="1074" y="729"/>
                      <a:pt x="1074" y="729"/>
                      <a:pt x="1074" y="729"/>
                    </a:cubicBezTo>
                    <a:cubicBezTo>
                      <a:pt x="1074" y="729"/>
                      <a:pt x="1074" y="729"/>
                      <a:pt x="1074" y="729"/>
                    </a:cubicBezTo>
                    <a:cubicBezTo>
                      <a:pt x="1038" y="753"/>
                      <a:pt x="998" y="772"/>
                      <a:pt x="952" y="777"/>
                    </a:cubicBezTo>
                    <a:cubicBezTo>
                      <a:pt x="943" y="777"/>
                      <a:pt x="933" y="777"/>
                      <a:pt x="924" y="777"/>
                    </a:cubicBezTo>
                    <a:cubicBezTo>
                      <a:pt x="915" y="777"/>
                      <a:pt x="907" y="777"/>
                      <a:pt x="898" y="777"/>
                    </a:cubicBezTo>
                    <a:cubicBezTo>
                      <a:pt x="779" y="777"/>
                      <a:pt x="499" y="777"/>
                      <a:pt x="366" y="777"/>
                    </a:cubicBezTo>
                    <a:cubicBezTo>
                      <a:pt x="363" y="777"/>
                      <a:pt x="359" y="777"/>
                      <a:pt x="356" y="777"/>
                    </a:cubicBezTo>
                    <a:cubicBezTo>
                      <a:pt x="342" y="777"/>
                      <a:pt x="342" y="777"/>
                      <a:pt x="342" y="777"/>
                    </a:cubicBezTo>
                    <a:cubicBezTo>
                      <a:pt x="337" y="777"/>
                      <a:pt x="316" y="777"/>
                      <a:pt x="304" y="777"/>
                    </a:cubicBezTo>
                    <a:cubicBezTo>
                      <a:pt x="219" y="777"/>
                      <a:pt x="219" y="777"/>
                      <a:pt x="219" y="777"/>
                    </a:cubicBezTo>
                    <a:cubicBezTo>
                      <a:pt x="97" y="774"/>
                      <a:pt x="0" y="677"/>
                      <a:pt x="0" y="558"/>
                    </a:cubicBezTo>
                    <a:cubicBezTo>
                      <a:pt x="0" y="447"/>
                      <a:pt x="83" y="356"/>
                      <a:pt x="190" y="340"/>
                    </a:cubicBezTo>
                    <a:cubicBezTo>
                      <a:pt x="190" y="337"/>
                      <a:pt x="190" y="330"/>
                      <a:pt x="190" y="326"/>
                    </a:cubicBezTo>
                    <a:cubicBezTo>
                      <a:pt x="190" y="195"/>
                      <a:pt x="266" y="83"/>
                      <a:pt x="376" y="31"/>
                    </a:cubicBezTo>
                    <a:cubicBezTo>
                      <a:pt x="376" y="31"/>
                      <a:pt x="376" y="31"/>
                      <a:pt x="377" y="31"/>
                    </a:cubicBezTo>
                    <a:cubicBezTo>
                      <a:pt x="420" y="12"/>
                      <a:pt x="464" y="0"/>
                      <a:pt x="514" y="0"/>
                    </a:cubicBezTo>
                    <a:cubicBezTo>
                      <a:pt x="628" y="0"/>
                      <a:pt x="727" y="59"/>
                      <a:pt x="785" y="145"/>
                    </a:cubicBezTo>
                    <a:cubicBezTo>
                      <a:pt x="811" y="132"/>
                      <a:pt x="842" y="123"/>
                      <a:pt x="875" y="123"/>
                    </a:cubicBezTo>
                    <a:cubicBezTo>
                      <a:pt x="913" y="123"/>
                      <a:pt x="949" y="135"/>
                      <a:pt x="979" y="154"/>
                    </a:cubicBezTo>
                    <a:cubicBezTo>
                      <a:pt x="1029" y="187"/>
                      <a:pt x="1062" y="242"/>
                      <a:pt x="1063" y="306"/>
                    </a:cubicBezTo>
                    <a:cubicBezTo>
                      <a:pt x="1133" y="353"/>
                      <a:pt x="1181" y="434"/>
                      <a:pt x="1181" y="522"/>
                    </a:cubicBezTo>
                    <a:cubicBezTo>
                      <a:pt x="1181" y="608"/>
                      <a:pt x="1139" y="683"/>
                      <a:pt x="1074" y="729"/>
                    </a:cubicBezTo>
                    <a:close/>
                  </a:path>
                </a:pathLst>
              </a:custGeom>
              <a:solidFill>
                <a:schemeClr val="bg2"/>
              </a:solidFill>
              <a:ln w="889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11" name="Freeform 6"/>
              <p:cNvSpPr>
                <a:spLocks/>
              </p:cNvSpPr>
              <p:nvPr/>
            </p:nvSpPr>
            <p:spPr bwMode="auto">
              <a:xfrm>
                <a:off x="488" y="1522"/>
                <a:ext cx="704" cy="635"/>
              </a:xfrm>
              <a:custGeom>
                <a:avLst/>
                <a:gdLst>
                  <a:gd name="T0" fmla="*/ 805 w 805"/>
                  <a:gd name="T1" fmla="*/ 522 h 729"/>
                  <a:gd name="T2" fmla="*/ 687 w 805"/>
                  <a:gd name="T3" fmla="*/ 306 h 729"/>
                  <a:gd name="T4" fmla="*/ 603 w 805"/>
                  <a:gd name="T5" fmla="*/ 154 h 729"/>
                  <a:gd name="T6" fmla="*/ 499 w 805"/>
                  <a:gd name="T7" fmla="*/ 123 h 729"/>
                  <a:gd name="T8" fmla="*/ 409 w 805"/>
                  <a:gd name="T9" fmla="*/ 145 h 729"/>
                  <a:gd name="T10" fmla="*/ 138 w 805"/>
                  <a:gd name="T11" fmla="*/ 0 h 729"/>
                  <a:gd name="T12" fmla="*/ 0 w 805"/>
                  <a:gd name="T13" fmla="*/ 31 h 729"/>
                  <a:gd name="T14" fmla="*/ 698 w 805"/>
                  <a:gd name="T15" fmla="*/ 729 h 729"/>
                  <a:gd name="T16" fmla="*/ 805 w 805"/>
                  <a:gd name="T17" fmla="*/ 52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5" h="729">
                    <a:moveTo>
                      <a:pt x="805" y="522"/>
                    </a:moveTo>
                    <a:cubicBezTo>
                      <a:pt x="805" y="434"/>
                      <a:pt x="757" y="353"/>
                      <a:pt x="687" y="306"/>
                    </a:cubicBezTo>
                    <a:cubicBezTo>
                      <a:pt x="686" y="242"/>
                      <a:pt x="653" y="187"/>
                      <a:pt x="603" y="154"/>
                    </a:cubicBezTo>
                    <a:cubicBezTo>
                      <a:pt x="573" y="135"/>
                      <a:pt x="537" y="123"/>
                      <a:pt x="499" y="123"/>
                    </a:cubicBezTo>
                    <a:cubicBezTo>
                      <a:pt x="466" y="123"/>
                      <a:pt x="435" y="132"/>
                      <a:pt x="409" y="145"/>
                    </a:cubicBezTo>
                    <a:cubicBezTo>
                      <a:pt x="351" y="59"/>
                      <a:pt x="252" y="0"/>
                      <a:pt x="138" y="0"/>
                    </a:cubicBezTo>
                    <a:cubicBezTo>
                      <a:pt x="88" y="0"/>
                      <a:pt x="43" y="12"/>
                      <a:pt x="0" y="31"/>
                    </a:cubicBezTo>
                    <a:cubicBezTo>
                      <a:pt x="698" y="729"/>
                      <a:pt x="698" y="729"/>
                      <a:pt x="698" y="729"/>
                    </a:cubicBezTo>
                    <a:cubicBezTo>
                      <a:pt x="763" y="683"/>
                      <a:pt x="805" y="608"/>
                      <a:pt x="805" y="52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12" name="Freeform 7"/>
              <p:cNvSpPr>
                <a:spLocks/>
              </p:cNvSpPr>
              <p:nvPr/>
            </p:nvSpPr>
            <p:spPr bwMode="auto">
              <a:xfrm>
                <a:off x="167" y="1545"/>
                <a:ext cx="935" cy="651"/>
              </a:xfrm>
              <a:custGeom>
                <a:avLst/>
                <a:gdLst>
                  <a:gd name="T0" fmla="*/ 376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6 w 1074"/>
                  <a:gd name="T27" fmla="*/ 0 h 746"/>
                  <a:gd name="T28" fmla="*/ 376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6"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5" y="746"/>
                      <a:pt x="924" y="746"/>
                    </a:cubicBezTo>
                    <a:cubicBezTo>
                      <a:pt x="933" y="746"/>
                      <a:pt x="943" y="746"/>
                      <a:pt x="952" y="746"/>
                    </a:cubicBezTo>
                    <a:cubicBezTo>
                      <a:pt x="998" y="741"/>
                      <a:pt x="1038" y="722"/>
                      <a:pt x="1074" y="698"/>
                    </a:cubicBezTo>
                    <a:cubicBezTo>
                      <a:pt x="376" y="0"/>
                      <a:pt x="376" y="0"/>
                      <a:pt x="376" y="0"/>
                    </a:cubicBezTo>
                    <a:cubicBezTo>
                      <a:pt x="376" y="0"/>
                      <a:pt x="376" y="0"/>
                      <a:pt x="376"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sp>
          <p:nvSpPr>
            <p:cNvPr id="93" name="TextBox 103"/>
            <p:cNvSpPr txBox="1"/>
            <p:nvPr/>
          </p:nvSpPr>
          <p:spPr>
            <a:xfrm>
              <a:off x="685157" y="3340484"/>
              <a:ext cx="1808316" cy="764312"/>
            </a:xfrm>
            <a:prstGeom prst="rect">
              <a:avLst/>
            </a:prstGeom>
            <a:noFill/>
          </p:spPr>
          <p:txBody>
            <a:bodyPr wrap="none" lIns="179238" tIns="143391" rIns="179238" bIns="143391" rtlCol="0">
              <a:spAutoFit/>
            </a:bodyPr>
            <a:lstStyle/>
            <a:p>
              <a:pPr algn="ctr">
                <a:lnSpc>
                  <a:spcPct val="90000"/>
                </a:lnSpc>
                <a:spcAft>
                  <a:spcPts val="196"/>
                </a:spcAft>
              </a:pPr>
              <a:r>
                <a:rPr lang="en-US" sz="1568" dirty="0">
                  <a:gradFill>
                    <a:gsLst>
                      <a:gs pos="2917">
                        <a:srgbClr val="FFFFFF"/>
                      </a:gs>
                      <a:gs pos="30000">
                        <a:srgbClr val="FFFFFF"/>
                      </a:gs>
                    </a:gsLst>
                    <a:lin ang="5400000" scaled="0"/>
                  </a:gradFill>
                </a:rPr>
                <a:t>Azure </a:t>
              </a:r>
            </a:p>
            <a:p>
              <a:pPr algn="ctr">
                <a:lnSpc>
                  <a:spcPct val="90000"/>
                </a:lnSpc>
                <a:spcAft>
                  <a:spcPts val="196"/>
                </a:spcAft>
              </a:pPr>
              <a:r>
                <a:rPr lang="en-US" sz="1568" dirty="0">
                  <a:gradFill>
                    <a:gsLst>
                      <a:gs pos="2917">
                        <a:srgbClr val="FFFFFF"/>
                      </a:gs>
                      <a:gs pos="30000">
                        <a:srgbClr val="FFFFFF"/>
                      </a:gs>
                    </a:gsLst>
                    <a:lin ang="5400000" scaled="0"/>
                  </a:gradFill>
                </a:rPr>
                <a:t>Active Directory</a:t>
              </a:r>
            </a:p>
          </p:txBody>
        </p:sp>
        <p:cxnSp>
          <p:nvCxnSpPr>
            <p:cNvPr id="120" name="Straight Arrow Connector 119"/>
            <p:cNvCxnSpPr/>
            <p:nvPr/>
          </p:nvCxnSpPr>
          <p:spPr>
            <a:xfrm>
              <a:off x="2409034" y="2968542"/>
              <a:ext cx="60959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 name="Group 12"/>
            <p:cNvGrpSpPr>
              <a:grpSpLocks noChangeAspect="1"/>
            </p:cNvGrpSpPr>
            <p:nvPr/>
          </p:nvGrpSpPr>
          <p:grpSpPr bwMode="auto">
            <a:xfrm>
              <a:off x="1345409" y="2627633"/>
              <a:ext cx="514350" cy="511175"/>
              <a:chOff x="655" y="1614"/>
              <a:chExt cx="324" cy="322"/>
            </a:xfrm>
          </p:grpSpPr>
          <p:sp>
            <p:nvSpPr>
              <p:cNvPr id="17" name="Freeform 13"/>
              <p:cNvSpPr>
                <a:spLocks/>
              </p:cNvSpPr>
              <p:nvPr/>
            </p:nvSpPr>
            <p:spPr bwMode="auto">
              <a:xfrm>
                <a:off x="668" y="1628"/>
                <a:ext cx="297" cy="297"/>
              </a:xfrm>
              <a:custGeom>
                <a:avLst/>
                <a:gdLst>
                  <a:gd name="T0" fmla="*/ 0 w 297"/>
                  <a:gd name="T1" fmla="*/ 175 h 297"/>
                  <a:gd name="T2" fmla="*/ 147 w 297"/>
                  <a:gd name="T3" fmla="*/ 0 h 297"/>
                  <a:gd name="T4" fmla="*/ 297 w 297"/>
                  <a:gd name="T5" fmla="*/ 175 h 297"/>
                  <a:gd name="T6" fmla="*/ 147 w 297"/>
                  <a:gd name="T7" fmla="*/ 297 h 297"/>
                  <a:gd name="T8" fmla="*/ 0 w 297"/>
                  <a:gd name="T9" fmla="*/ 175 h 297"/>
                </a:gdLst>
                <a:ahLst/>
                <a:cxnLst>
                  <a:cxn ang="0">
                    <a:pos x="T0" y="T1"/>
                  </a:cxn>
                  <a:cxn ang="0">
                    <a:pos x="T2" y="T3"/>
                  </a:cxn>
                  <a:cxn ang="0">
                    <a:pos x="T4" y="T5"/>
                  </a:cxn>
                  <a:cxn ang="0">
                    <a:pos x="T6" y="T7"/>
                  </a:cxn>
                  <a:cxn ang="0">
                    <a:pos x="T8" y="T9"/>
                  </a:cxn>
                </a:cxnLst>
                <a:rect l="0" t="0" r="r" b="b"/>
                <a:pathLst>
                  <a:path w="297" h="297">
                    <a:moveTo>
                      <a:pt x="0" y="175"/>
                    </a:moveTo>
                    <a:lnTo>
                      <a:pt x="147" y="0"/>
                    </a:lnTo>
                    <a:lnTo>
                      <a:pt x="297" y="175"/>
                    </a:lnTo>
                    <a:lnTo>
                      <a:pt x="147" y="297"/>
                    </a:lnTo>
                    <a:lnTo>
                      <a:pt x="0" y="1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18" name="Freeform 14"/>
              <p:cNvSpPr>
                <a:spLocks noEditPoints="1"/>
              </p:cNvSpPr>
              <p:nvPr/>
            </p:nvSpPr>
            <p:spPr bwMode="auto">
              <a:xfrm>
                <a:off x="655" y="1614"/>
                <a:ext cx="324" cy="322"/>
              </a:xfrm>
              <a:custGeom>
                <a:avLst/>
                <a:gdLst>
                  <a:gd name="T0" fmla="*/ 212 w 428"/>
                  <a:gd name="T1" fmla="*/ 37 h 425"/>
                  <a:gd name="T2" fmla="*/ 393 w 428"/>
                  <a:gd name="T3" fmla="*/ 247 h 425"/>
                  <a:gd name="T4" fmla="*/ 212 w 428"/>
                  <a:gd name="T5" fmla="*/ 394 h 425"/>
                  <a:gd name="T6" fmla="*/ 34 w 428"/>
                  <a:gd name="T7" fmla="*/ 247 h 425"/>
                  <a:gd name="T8" fmla="*/ 212 w 428"/>
                  <a:gd name="T9" fmla="*/ 37 h 425"/>
                  <a:gd name="T10" fmla="*/ 212 w 428"/>
                  <a:gd name="T11" fmla="*/ 0 h 425"/>
                  <a:gd name="T12" fmla="*/ 194 w 428"/>
                  <a:gd name="T13" fmla="*/ 22 h 425"/>
                  <a:gd name="T14" fmla="*/ 16 w 428"/>
                  <a:gd name="T15" fmla="*/ 232 h 425"/>
                  <a:gd name="T16" fmla="*/ 0 w 428"/>
                  <a:gd name="T17" fmla="*/ 250 h 425"/>
                  <a:gd name="T18" fmla="*/ 19 w 428"/>
                  <a:gd name="T19" fmla="*/ 266 h 425"/>
                  <a:gd name="T20" fmla="*/ 197 w 428"/>
                  <a:gd name="T21" fmla="*/ 413 h 425"/>
                  <a:gd name="T22" fmla="*/ 212 w 428"/>
                  <a:gd name="T23" fmla="*/ 425 h 425"/>
                  <a:gd name="T24" fmla="*/ 227 w 428"/>
                  <a:gd name="T25" fmla="*/ 413 h 425"/>
                  <a:gd name="T26" fmla="*/ 408 w 428"/>
                  <a:gd name="T27" fmla="*/ 266 h 425"/>
                  <a:gd name="T28" fmla="*/ 428 w 428"/>
                  <a:gd name="T29" fmla="*/ 251 h 425"/>
                  <a:gd name="T30" fmla="*/ 411 w 428"/>
                  <a:gd name="T31" fmla="*/ 232 h 425"/>
                  <a:gd name="T32" fmla="*/ 230 w 428"/>
                  <a:gd name="T33" fmla="*/ 22 h 425"/>
                  <a:gd name="T34" fmla="*/ 212 w 428"/>
                  <a:gd name="T35"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8" h="425">
                    <a:moveTo>
                      <a:pt x="212" y="37"/>
                    </a:moveTo>
                    <a:cubicBezTo>
                      <a:pt x="393" y="247"/>
                      <a:pt x="393" y="247"/>
                      <a:pt x="393" y="247"/>
                    </a:cubicBezTo>
                    <a:cubicBezTo>
                      <a:pt x="393" y="247"/>
                      <a:pt x="393" y="247"/>
                      <a:pt x="212" y="394"/>
                    </a:cubicBezTo>
                    <a:cubicBezTo>
                      <a:pt x="212" y="394"/>
                      <a:pt x="212" y="394"/>
                      <a:pt x="34" y="247"/>
                    </a:cubicBezTo>
                    <a:cubicBezTo>
                      <a:pt x="34" y="247"/>
                      <a:pt x="34" y="247"/>
                      <a:pt x="212" y="37"/>
                    </a:cubicBezTo>
                    <a:moveTo>
                      <a:pt x="212" y="0"/>
                    </a:moveTo>
                    <a:cubicBezTo>
                      <a:pt x="194" y="22"/>
                      <a:pt x="194" y="22"/>
                      <a:pt x="194" y="22"/>
                    </a:cubicBezTo>
                    <a:cubicBezTo>
                      <a:pt x="16" y="232"/>
                      <a:pt x="16" y="232"/>
                      <a:pt x="16" y="232"/>
                    </a:cubicBezTo>
                    <a:cubicBezTo>
                      <a:pt x="0" y="250"/>
                      <a:pt x="0" y="250"/>
                      <a:pt x="0" y="250"/>
                    </a:cubicBezTo>
                    <a:cubicBezTo>
                      <a:pt x="19" y="266"/>
                      <a:pt x="19" y="266"/>
                      <a:pt x="19" y="266"/>
                    </a:cubicBezTo>
                    <a:cubicBezTo>
                      <a:pt x="197" y="413"/>
                      <a:pt x="197" y="413"/>
                      <a:pt x="197" y="413"/>
                    </a:cubicBezTo>
                    <a:cubicBezTo>
                      <a:pt x="212" y="425"/>
                      <a:pt x="212" y="425"/>
                      <a:pt x="212" y="425"/>
                    </a:cubicBezTo>
                    <a:cubicBezTo>
                      <a:pt x="227" y="413"/>
                      <a:pt x="227" y="413"/>
                      <a:pt x="227" y="413"/>
                    </a:cubicBezTo>
                    <a:cubicBezTo>
                      <a:pt x="408" y="266"/>
                      <a:pt x="408" y="266"/>
                      <a:pt x="408" y="266"/>
                    </a:cubicBezTo>
                    <a:cubicBezTo>
                      <a:pt x="428" y="251"/>
                      <a:pt x="428" y="251"/>
                      <a:pt x="428" y="251"/>
                    </a:cubicBezTo>
                    <a:cubicBezTo>
                      <a:pt x="411" y="232"/>
                      <a:pt x="411" y="232"/>
                      <a:pt x="411" y="232"/>
                    </a:cubicBezTo>
                    <a:cubicBezTo>
                      <a:pt x="230" y="22"/>
                      <a:pt x="230" y="22"/>
                      <a:pt x="230" y="22"/>
                    </a:cubicBezTo>
                    <a:cubicBezTo>
                      <a:pt x="212" y="0"/>
                      <a:pt x="212" y="0"/>
                      <a:pt x="2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19" name="Freeform 15"/>
              <p:cNvSpPr>
                <a:spLocks/>
              </p:cNvSpPr>
              <p:nvPr/>
            </p:nvSpPr>
            <p:spPr bwMode="auto">
              <a:xfrm>
                <a:off x="763" y="1745"/>
                <a:ext cx="46" cy="83"/>
              </a:xfrm>
              <a:custGeom>
                <a:avLst/>
                <a:gdLst>
                  <a:gd name="T0" fmla="*/ 62 w 62"/>
                  <a:gd name="T1" fmla="*/ 110 h 110"/>
                  <a:gd name="T2" fmla="*/ 1 w 62"/>
                  <a:gd name="T3" fmla="*/ 76 h 110"/>
                  <a:gd name="T4" fmla="*/ 2 w 62"/>
                  <a:gd name="T5" fmla="*/ 69 h 110"/>
                  <a:gd name="T6" fmla="*/ 0 w 62"/>
                  <a:gd name="T7" fmla="*/ 57 h 110"/>
                  <a:gd name="T8" fmla="*/ 60 w 62"/>
                  <a:gd name="T9" fmla="*/ 0 h 110"/>
                  <a:gd name="T10" fmla="*/ 62 w 62"/>
                  <a:gd name="T11" fmla="*/ 0 h 110"/>
                  <a:gd name="T12" fmla="*/ 62 w 6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62" h="110">
                    <a:moveTo>
                      <a:pt x="62" y="110"/>
                    </a:moveTo>
                    <a:cubicBezTo>
                      <a:pt x="62" y="110"/>
                      <a:pt x="62" y="110"/>
                      <a:pt x="1" y="76"/>
                    </a:cubicBezTo>
                    <a:cubicBezTo>
                      <a:pt x="2" y="74"/>
                      <a:pt x="2" y="71"/>
                      <a:pt x="2" y="69"/>
                    </a:cubicBezTo>
                    <a:cubicBezTo>
                      <a:pt x="2" y="65"/>
                      <a:pt x="1" y="61"/>
                      <a:pt x="0" y="57"/>
                    </a:cubicBezTo>
                    <a:cubicBezTo>
                      <a:pt x="60" y="0"/>
                      <a:pt x="60" y="0"/>
                      <a:pt x="60" y="0"/>
                    </a:cubicBezTo>
                    <a:cubicBezTo>
                      <a:pt x="61" y="0"/>
                      <a:pt x="61" y="0"/>
                      <a:pt x="62" y="0"/>
                    </a:cubicBezTo>
                    <a:cubicBezTo>
                      <a:pt x="62" y="0"/>
                      <a:pt x="62" y="0"/>
                      <a:pt x="62" y="11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20" name="Freeform 16"/>
              <p:cNvSpPr>
                <a:spLocks/>
              </p:cNvSpPr>
              <p:nvPr/>
            </p:nvSpPr>
            <p:spPr bwMode="auto">
              <a:xfrm>
                <a:off x="681" y="1642"/>
                <a:ext cx="134" cy="271"/>
              </a:xfrm>
              <a:custGeom>
                <a:avLst/>
                <a:gdLst>
                  <a:gd name="T0" fmla="*/ 178 w 178"/>
                  <a:gd name="T1" fmla="*/ 0 h 357"/>
                  <a:gd name="T2" fmla="*/ 178 w 178"/>
                  <a:gd name="T3" fmla="*/ 76 h 357"/>
                  <a:gd name="T4" fmla="*/ 149 w 178"/>
                  <a:gd name="T5" fmla="*/ 107 h 357"/>
                  <a:gd name="T6" fmla="*/ 154 w 178"/>
                  <a:gd name="T7" fmla="*/ 125 h 357"/>
                  <a:gd name="T8" fmla="*/ 96 w 178"/>
                  <a:gd name="T9" fmla="*/ 180 h 357"/>
                  <a:gd name="T10" fmla="*/ 82 w 178"/>
                  <a:gd name="T11" fmla="*/ 176 h 357"/>
                  <a:gd name="T12" fmla="*/ 53 w 178"/>
                  <a:gd name="T13" fmla="*/ 205 h 357"/>
                  <a:gd name="T14" fmla="*/ 82 w 178"/>
                  <a:gd name="T15" fmla="*/ 234 h 357"/>
                  <a:gd name="T16" fmla="*/ 102 w 178"/>
                  <a:gd name="T17" fmla="*/ 225 h 357"/>
                  <a:gd name="T18" fmla="*/ 158 w 178"/>
                  <a:gd name="T19" fmla="*/ 257 h 357"/>
                  <a:gd name="T20" fmla="*/ 152 w 178"/>
                  <a:gd name="T21" fmla="*/ 274 h 357"/>
                  <a:gd name="T22" fmla="*/ 178 w 178"/>
                  <a:gd name="T23" fmla="*/ 303 h 357"/>
                  <a:gd name="T24" fmla="*/ 178 w 178"/>
                  <a:gd name="T25" fmla="*/ 357 h 357"/>
                  <a:gd name="T26" fmla="*/ 0 w 178"/>
                  <a:gd name="T27" fmla="*/ 210 h 357"/>
                  <a:gd name="T28" fmla="*/ 178 w 178"/>
                  <a:gd name="T29"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357">
                    <a:moveTo>
                      <a:pt x="178" y="0"/>
                    </a:moveTo>
                    <a:cubicBezTo>
                      <a:pt x="178" y="76"/>
                      <a:pt x="178" y="76"/>
                      <a:pt x="178" y="76"/>
                    </a:cubicBezTo>
                    <a:cubicBezTo>
                      <a:pt x="162" y="77"/>
                      <a:pt x="149" y="90"/>
                      <a:pt x="149" y="107"/>
                    </a:cubicBezTo>
                    <a:cubicBezTo>
                      <a:pt x="149" y="114"/>
                      <a:pt x="151" y="120"/>
                      <a:pt x="154" y="125"/>
                    </a:cubicBezTo>
                    <a:cubicBezTo>
                      <a:pt x="154" y="125"/>
                      <a:pt x="154" y="125"/>
                      <a:pt x="96" y="180"/>
                    </a:cubicBezTo>
                    <a:cubicBezTo>
                      <a:pt x="92" y="177"/>
                      <a:pt x="87" y="176"/>
                      <a:pt x="82" y="176"/>
                    </a:cubicBezTo>
                    <a:cubicBezTo>
                      <a:pt x="66" y="176"/>
                      <a:pt x="53" y="188"/>
                      <a:pt x="53" y="205"/>
                    </a:cubicBezTo>
                    <a:cubicBezTo>
                      <a:pt x="53" y="221"/>
                      <a:pt x="66" y="234"/>
                      <a:pt x="82" y="234"/>
                    </a:cubicBezTo>
                    <a:cubicBezTo>
                      <a:pt x="89" y="234"/>
                      <a:pt x="96" y="230"/>
                      <a:pt x="102" y="225"/>
                    </a:cubicBezTo>
                    <a:cubicBezTo>
                      <a:pt x="102" y="225"/>
                      <a:pt x="102" y="225"/>
                      <a:pt x="158" y="257"/>
                    </a:cubicBezTo>
                    <a:cubicBezTo>
                      <a:pt x="154" y="261"/>
                      <a:pt x="152" y="267"/>
                      <a:pt x="152" y="274"/>
                    </a:cubicBezTo>
                    <a:cubicBezTo>
                      <a:pt x="152" y="289"/>
                      <a:pt x="163" y="302"/>
                      <a:pt x="178" y="303"/>
                    </a:cubicBezTo>
                    <a:cubicBezTo>
                      <a:pt x="178" y="357"/>
                      <a:pt x="178" y="357"/>
                      <a:pt x="178" y="357"/>
                    </a:cubicBezTo>
                    <a:cubicBezTo>
                      <a:pt x="178" y="357"/>
                      <a:pt x="178" y="357"/>
                      <a:pt x="0" y="210"/>
                    </a:cubicBezTo>
                    <a:cubicBezTo>
                      <a:pt x="0" y="210"/>
                      <a:pt x="0" y="210"/>
                      <a:pt x="178"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21" name="Freeform 17"/>
              <p:cNvSpPr>
                <a:spLocks/>
              </p:cNvSpPr>
              <p:nvPr/>
            </p:nvSpPr>
            <p:spPr bwMode="auto">
              <a:xfrm>
                <a:off x="821" y="1744"/>
                <a:ext cx="47" cy="84"/>
              </a:xfrm>
              <a:custGeom>
                <a:avLst/>
                <a:gdLst>
                  <a:gd name="T0" fmla="*/ 0 w 62"/>
                  <a:gd name="T1" fmla="*/ 112 h 112"/>
                  <a:gd name="T2" fmla="*/ 0 w 62"/>
                  <a:gd name="T3" fmla="*/ 4 h 112"/>
                  <a:gd name="T4" fmla="*/ 10 w 62"/>
                  <a:gd name="T5" fmla="*/ 0 h 112"/>
                  <a:gd name="T6" fmla="*/ 62 w 62"/>
                  <a:gd name="T7" fmla="*/ 64 h 112"/>
                  <a:gd name="T8" fmla="*/ 61 w 62"/>
                  <a:gd name="T9" fmla="*/ 71 h 112"/>
                  <a:gd name="T10" fmla="*/ 61 w 62"/>
                  <a:gd name="T11" fmla="*/ 73 h 112"/>
                  <a:gd name="T12" fmla="*/ 1 w 62"/>
                  <a:gd name="T13" fmla="*/ 112 h 112"/>
                  <a:gd name="T14" fmla="*/ 0 w 6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112">
                    <a:moveTo>
                      <a:pt x="0" y="112"/>
                    </a:moveTo>
                    <a:cubicBezTo>
                      <a:pt x="0" y="112"/>
                      <a:pt x="0" y="112"/>
                      <a:pt x="0" y="4"/>
                    </a:cubicBezTo>
                    <a:cubicBezTo>
                      <a:pt x="3" y="3"/>
                      <a:pt x="7" y="2"/>
                      <a:pt x="10" y="0"/>
                    </a:cubicBezTo>
                    <a:cubicBezTo>
                      <a:pt x="62" y="64"/>
                      <a:pt x="62" y="64"/>
                      <a:pt x="62" y="64"/>
                    </a:cubicBezTo>
                    <a:cubicBezTo>
                      <a:pt x="62" y="67"/>
                      <a:pt x="61" y="69"/>
                      <a:pt x="61" y="71"/>
                    </a:cubicBezTo>
                    <a:cubicBezTo>
                      <a:pt x="61" y="71"/>
                      <a:pt x="61" y="72"/>
                      <a:pt x="61" y="73"/>
                    </a:cubicBezTo>
                    <a:cubicBezTo>
                      <a:pt x="61" y="73"/>
                      <a:pt x="61" y="73"/>
                      <a:pt x="1" y="112"/>
                    </a:cubicBezTo>
                    <a:cubicBezTo>
                      <a:pt x="1" y="112"/>
                      <a:pt x="0" y="112"/>
                      <a:pt x="0" y="11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22" name="Freeform 18"/>
              <p:cNvSpPr>
                <a:spLocks noEditPoints="1"/>
              </p:cNvSpPr>
              <p:nvPr/>
            </p:nvSpPr>
            <p:spPr bwMode="auto">
              <a:xfrm>
                <a:off x="721" y="1700"/>
                <a:ext cx="94" cy="172"/>
              </a:xfrm>
              <a:custGeom>
                <a:avLst/>
                <a:gdLst>
                  <a:gd name="T0" fmla="*/ 115 w 125"/>
                  <a:gd name="T1" fmla="*/ 60 h 227"/>
                  <a:gd name="T2" fmla="*/ 55 w 125"/>
                  <a:gd name="T3" fmla="*/ 117 h 227"/>
                  <a:gd name="T4" fmla="*/ 57 w 125"/>
                  <a:gd name="T5" fmla="*/ 129 h 227"/>
                  <a:gd name="T6" fmla="*/ 56 w 125"/>
                  <a:gd name="T7" fmla="*/ 136 h 227"/>
                  <a:gd name="T8" fmla="*/ 117 w 125"/>
                  <a:gd name="T9" fmla="*/ 170 h 227"/>
                  <a:gd name="T10" fmla="*/ 117 w 125"/>
                  <a:gd name="T11" fmla="*/ 60 h 227"/>
                  <a:gd name="T12" fmla="*/ 115 w 125"/>
                  <a:gd name="T13" fmla="*/ 60 h 227"/>
                  <a:gd name="T14" fmla="*/ 49 w 125"/>
                  <a:gd name="T15" fmla="*/ 149 h 227"/>
                  <a:gd name="T16" fmla="*/ 29 w 125"/>
                  <a:gd name="T17" fmla="*/ 158 h 227"/>
                  <a:gd name="T18" fmla="*/ 0 w 125"/>
                  <a:gd name="T19" fmla="*/ 129 h 227"/>
                  <a:gd name="T20" fmla="*/ 29 w 125"/>
                  <a:gd name="T21" fmla="*/ 100 h 227"/>
                  <a:gd name="T22" fmla="*/ 43 w 125"/>
                  <a:gd name="T23" fmla="*/ 104 h 227"/>
                  <a:gd name="T24" fmla="*/ 101 w 125"/>
                  <a:gd name="T25" fmla="*/ 49 h 227"/>
                  <a:gd name="T26" fmla="*/ 96 w 125"/>
                  <a:gd name="T27" fmla="*/ 31 h 227"/>
                  <a:gd name="T28" fmla="*/ 125 w 125"/>
                  <a:gd name="T29" fmla="*/ 0 h 227"/>
                  <a:gd name="T30" fmla="*/ 125 w 125"/>
                  <a:gd name="T31" fmla="*/ 227 h 227"/>
                  <a:gd name="T32" fmla="*/ 99 w 125"/>
                  <a:gd name="T33" fmla="*/ 198 h 227"/>
                  <a:gd name="T34" fmla="*/ 105 w 125"/>
                  <a:gd name="T35" fmla="*/ 181 h 227"/>
                  <a:gd name="T36" fmla="*/ 49 w 125"/>
                  <a:gd name="T37" fmla="*/ 14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227">
                    <a:moveTo>
                      <a:pt x="115" y="60"/>
                    </a:moveTo>
                    <a:cubicBezTo>
                      <a:pt x="55" y="117"/>
                      <a:pt x="55" y="117"/>
                      <a:pt x="55" y="117"/>
                    </a:cubicBezTo>
                    <a:cubicBezTo>
                      <a:pt x="56" y="121"/>
                      <a:pt x="57" y="125"/>
                      <a:pt x="57" y="129"/>
                    </a:cubicBezTo>
                    <a:cubicBezTo>
                      <a:pt x="57" y="131"/>
                      <a:pt x="57" y="134"/>
                      <a:pt x="56" y="136"/>
                    </a:cubicBezTo>
                    <a:cubicBezTo>
                      <a:pt x="117" y="170"/>
                      <a:pt x="117" y="170"/>
                      <a:pt x="117" y="170"/>
                    </a:cubicBezTo>
                    <a:cubicBezTo>
                      <a:pt x="117" y="60"/>
                      <a:pt x="117" y="60"/>
                      <a:pt x="117" y="60"/>
                    </a:cubicBezTo>
                    <a:cubicBezTo>
                      <a:pt x="116" y="60"/>
                      <a:pt x="116" y="60"/>
                      <a:pt x="115" y="60"/>
                    </a:cubicBezTo>
                    <a:close/>
                    <a:moveTo>
                      <a:pt x="49" y="149"/>
                    </a:moveTo>
                    <a:cubicBezTo>
                      <a:pt x="43" y="154"/>
                      <a:pt x="36" y="158"/>
                      <a:pt x="29" y="158"/>
                    </a:cubicBezTo>
                    <a:cubicBezTo>
                      <a:pt x="13" y="158"/>
                      <a:pt x="0" y="145"/>
                      <a:pt x="0" y="129"/>
                    </a:cubicBezTo>
                    <a:cubicBezTo>
                      <a:pt x="0" y="112"/>
                      <a:pt x="13" y="100"/>
                      <a:pt x="29" y="100"/>
                    </a:cubicBezTo>
                    <a:cubicBezTo>
                      <a:pt x="34" y="100"/>
                      <a:pt x="39" y="101"/>
                      <a:pt x="43" y="104"/>
                    </a:cubicBezTo>
                    <a:cubicBezTo>
                      <a:pt x="101" y="49"/>
                      <a:pt x="101" y="49"/>
                      <a:pt x="101" y="49"/>
                    </a:cubicBezTo>
                    <a:cubicBezTo>
                      <a:pt x="98" y="44"/>
                      <a:pt x="96" y="38"/>
                      <a:pt x="96" y="31"/>
                    </a:cubicBezTo>
                    <a:cubicBezTo>
                      <a:pt x="96" y="14"/>
                      <a:pt x="109" y="1"/>
                      <a:pt x="125" y="0"/>
                    </a:cubicBezTo>
                    <a:cubicBezTo>
                      <a:pt x="125" y="227"/>
                      <a:pt x="125" y="227"/>
                      <a:pt x="125" y="227"/>
                    </a:cubicBezTo>
                    <a:cubicBezTo>
                      <a:pt x="110" y="226"/>
                      <a:pt x="99" y="213"/>
                      <a:pt x="99" y="198"/>
                    </a:cubicBezTo>
                    <a:cubicBezTo>
                      <a:pt x="99" y="191"/>
                      <a:pt x="101" y="185"/>
                      <a:pt x="105" y="181"/>
                    </a:cubicBezTo>
                    <a:cubicBezTo>
                      <a:pt x="49" y="149"/>
                      <a:pt x="49" y="149"/>
                      <a:pt x="49"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23" name="Freeform 19"/>
              <p:cNvSpPr>
                <a:spLocks/>
              </p:cNvSpPr>
              <p:nvPr/>
            </p:nvSpPr>
            <p:spPr bwMode="auto">
              <a:xfrm>
                <a:off x="815" y="1642"/>
                <a:ext cx="137" cy="271"/>
              </a:xfrm>
              <a:custGeom>
                <a:avLst/>
                <a:gdLst>
                  <a:gd name="T0" fmla="*/ 181 w 181"/>
                  <a:gd name="T1" fmla="*/ 210 h 357"/>
                  <a:gd name="T2" fmla="*/ 0 w 181"/>
                  <a:gd name="T3" fmla="*/ 357 h 357"/>
                  <a:gd name="T4" fmla="*/ 0 w 181"/>
                  <a:gd name="T5" fmla="*/ 303 h 357"/>
                  <a:gd name="T6" fmla="*/ 2 w 181"/>
                  <a:gd name="T7" fmla="*/ 303 h 357"/>
                  <a:gd name="T8" fmla="*/ 31 w 181"/>
                  <a:gd name="T9" fmla="*/ 274 h 357"/>
                  <a:gd name="T10" fmla="*/ 26 w 181"/>
                  <a:gd name="T11" fmla="*/ 257 h 357"/>
                  <a:gd name="T12" fmla="*/ 76 w 181"/>
                  <a:gd name="T13" fmla="*/ 224 h 357"/>
                  <a:gd name="T14" fmla="*/ 97 w 181"/>
                  <a:gd name="T15" fmla="*/ 234 h 357"/>
                  <a:gd name="T16" fmla="*/ 126 w 181"/>
                  <a:gd name="T17" fmla="*/ 205 h 357"/>
                  <a:gd name="T18" fmla="*/ 97 w 181"/>
                  <a:gd name="T19" fmla="*/ 176 h 357"/>
                  <a:gd name="T20" fmla="*/ 79 w 181"/>
                  <a:gd name="T21" fmla="*/ 183 h 357"/>
                  <a:gd name="T22" fmla="*/ 30 w 181"/>
                  <a:gd name="T23" fmla="*/ 122 h 357"/>
                  <a:gd name="T24" fmla="*/ 34 w 181"/>
                  <a:gd name="T25" fmla="*/ 107 h 357"/>
                  <a:gd name="T26" fmla="*/ 2 w 181"/>
                  <a:gd name="T27" fmla="*/ 76 h 357"/>
                  <a:gd name="T28" fmla="*/ 0 w 181"/>
                  <a:gd name="T29" fmla="*/ 76 h 357"/>
                  <a:gd name="T30" fmla="*/ 0 w 181"/>
                  <a:gd name="T31" fmla="*/ 0 h 357"/>
                  <a:gd name="T32" fmla="*/ 181 w 181"/>
                  <a:gd name="T33" fmla="*/ 21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 h="357">
                    <a:moveTo>
                      <a:pt x="181" y="210"/>
                    </a:moveTo>
                    <a:cubicBezTo>
                      <a:pt x="181" y="210"/>
                      <a:pt x="181" y="210"/>
                      <a:pt x="0" y="357"/>
                    </a:cubicBezTo>
                    <a:cubicBezTo>
                      <a:pt x="0" y="303"/>
                      <a:pt x="0" y="303"/>
                      <a:pt x="0" y="303"/>
                    </a:cubicBezTo>
                    <a:cubicBezTo>
                      <a:pt x="1" y="303"/>
                      <a:pt x="1" y="303"/>
                      <a:pt x="2" y="303"/>
                    </a:cubicBezTo>
                    <a:cubicBezTo>
                      <a:pt x="18" y="303"/>
                      <a:pt x="31" y="290"/>
                      <a:pt x="31" y="274"/>
                    </a:cubicBezTo>
                    <a:cubicBezTo>
                      <a:pt x="31" y="268"/>
                      <a:pt x="29" y="262"/>
                      <a:pt x="26" y="257"/>
                    </a:cubicBezTo>
                    <a:cubicBezTo>
                      <a:pt x="26" y="257"/>
                      <a:pt x="26" y="257"/>
                      <a:pt x="76" y="224"/>
                    </a:cubicBezTo>
                    <a:cubicBezTo>
                      <a:pt x="81" y="230"/>
                      <a:pt x="89" y="234"/>
                      <a:pt x="97" y="234"/>
                    </a:cubicBezTo>
                    <a:cubicBezTo>
                      <a:pt x="113" y="234"/>
                      <a:pt x="126" y="221"/>
                      <a:pt x="126" y="205"/>
                    </a:cubicBezTo>
                    <a:cubicBezTo>
                      <a:pt x="126" y="188"/>
                      <a:pt x="113" y="176"/>
                      <a:pt x="97" y="176"/>
                    </a:cubicBezTo>
                    <a:cubicBezTo>
                      <a:pt x="90" y="176"/>
                      <a:pt x="84" y="178"/>
                      <a:pt x="79" y="183"/>
                    </a:cubicBezTo>
                    <a:cubicBezTo>
                      <a:pt x="79" y="183"/>
                      <a:pt x="79" y="183"/>
                      <a:pt x="30" y="122"/>
                    </a:cubicBezTo>
                    <a:cubicBezTo>
                      <a:pt x="32" y="117"/>
                      <a:pt x="34" y="112"/>
                      <a:pt x="34" y="107"/>
                    </a:cubicBezTo>
                    <a:cubicBezTo>
                      <a:pt x="34" y="90"/>
                      <a:pt x="19" y="76"/>
                      <a:pt x="2" y="76"/>
                    </a:cubicBezTo>
                    <a:cubicBezTo>
                      <a:pt x="1" y="76"/>
                      <a:pt x="1" y="76"/>
                      <a:pt x="0" y="76"/>
                    </a:cubicBezTo>
                    <a:cubicBezTo>
                      <a:pt x="0" y="0"/>
                      <a:pt x="0" y="0"/>
                      <a:pt x="0" y="0"/>
                    </a:cubicBezTo>
                    <a:lnTo>
                      <a:pt x="181" y="2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24" name="Freeform 20"/>
              <p:cNvSpPr>
                <a:spLocks noEditPoints="1"/>
              </p:cNvSpPr>
              <p:nvPr/>
            </p:nvSpPr>
            <p:spPr bwMode="auto">
              <a:xfrm>
                <a:off x="815" y="1700"/>
                <a:ext cx="96" cy="172"/>
              </a:xfrm>
              <a:custGeom>
                <a:avLst/>
                <a:gdLst>
                  <a:gd name="T0" fmla="*/ 7 w 126"/>
                  <a:gd name="T1" fmla="*/ 62 h 227"/>
                  <a:gd name="T2" fmla="*/ 7 w 126"/>
                  <a:gd name="T3" fmla="*/ 170 h 227"/>
                  <a:gd name="T4" fmla="*/ 8 w 126"/>
                  <a:gd name="T5" fmla="*/ 170 h 227"/>
                  <a:gd name="T6" fmla="*/ 68 w 126"/>
                  <a:gd name="T7" fmla="*/ 131 h 227"/>
                  <a:gd name="T8" fmla="*/ 68 w 126"/>
                  <a:gd name="T9" fmla="*/ 129 h 227"/>
                  <a:gd name="T10" fmla="*/ 69 w 126"/>
                  <a:gd name="T11" fmla="*/ 122 h 227"/>
                  <a:gd name="T12" fmla="*/ 17 w 126"/>
                  <a:gd name="T13" fmla="*/ 58 h 227"/>
                  <a:gd name="T14" fmla="*/ 7 w 126"/>
                  <a:gd name="T15" fmla="*/ 62 h 227"/>
                  <a:gd name="T16" fmla="*/ 31 w 126"/>
                  <a:gd name="T17" fmla="*/ 198 h 227"/>
                  <a:gd name="T18" fmla="*/ 2 w 126"/>
                  <a:gd name="T19" fmla="*/ 227 h 227"/>
                  <a:gd name="T20" fmla="*/ 0 w 126"/>
                  <a:gd name="T21" fmla="*/ 227 h 227"/>
                  <a:gd name="T22" fmla="*/ 0 w 126"/>
                  <a:gd name="T23" fmla="*/ 0 h 227"/>
                  <a:gd name="T24" fmla="*/ 2 w 126"/>
                  <a:gd name="T25" fmla="*/ 0 h 227"/>
                  <a:gd name="T26" fmla="*/ 34 w 126"/>
                  <a:gd name="T27" fmla="*/ 31 h 227"/>
                  <a:gd name="T28" fmla="*/ 30 w 126"/>
                  <a:gd name="T29" fmla="*/ 46 h 227"/>
                  <a:gd name="T30" fmla="*/ 79 w 126"/>
                  <a:gd name="T31" fmla="*/ 107 h 227"/>
                  <a:gd name="T32" fmla="*/ 97 w 126"/>
                  <a:gd name="T33" fmla="*/ 100 h 227"/>
                  <a:gd name="T34" fmla="*/ 126 w 126"/>
                  <a:gd name="T35" fmla="*/ 129 h 227"/>
                  <a:gd name="T36" fmla="*/ 97 w 126"/>
                  <a:gd name="T37" fmla="*/ 158 h 227"/>
                  <a:gd name="T38" fmla="*/ 76 w 126"/>
                  <a:gd name="T39" fmla="*/ 148 h 227"/>
                  <a:gd name="T40" fmla="*/ 26 w 126"/>
                  <a:gd name="T41" fmla="*/ 181 h 227"/>
                  <a:gd name="T42" fmla="*/ 31 w 126"/>
                  <a:gd name="T43" fmla="*/ 19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227">
                    <a:moveTo>
                      <a:pt x="7" y="62"/>
                    </a:moveTo>
                    <a:cubicBezTo>
                      <a:pt x="7" y="170"/>
                      <a:pt x="7" y="170"/>
                      <a:pt x="7" y="170"/>
                    </a:cubicBezTo>
                    <a:cubicBezTo>
                      <a:pt x="7" y="170"/>
                      <a:pt x="8" y="170"/>
                      <a:pt x="8" y="170"/>
                    </a:cubicBezTo>
                    <a:cubicBezTo>
                      <a:pt x="68" y="131"/>
                      <a:pt x="68" y="131"/>
                      <a:pt x="68" y="131"/>
                    </a:cubicBezTo>
                    <a:cubicBezTo>
                      <a:pt x="68" y="130"/>
                      <a:pt x="68" y="129"/>
                      <a:pt x="68" y="129"/>
                    </a:cubicBezTo>
                    <a:cubicBezTo>
                      <a:pt x="68" y="127"/>
                      <a:pt x="69" y="125"/>
                      <a:pt x="69" y="122"/>
                    </a:cubicBezTo>
                    <a:cubicBezTo>
                      <a:pt x="17" y="58"/>
                      <a:pt x="17" y="58"/>
                      <a:pt x="17" y="58"/>
                    </a:cubicBezTo>
                    <a:cubicBezTo>
                      <a:pt x="14" y="60"/>
                      <a:pt x="10" y="61"/>
                      <a:pt x="7" y="62"/>
                    </a:cubicBezTo>
                    <a:close/>
                    <a:moveTo>
                      <a:pt x="31" y="198"/>
                    </a:moveTo>
                    <a:cubicBezTo>
                      <a:pt x="31" y="214"/>
                      <a:pt x="18" y="227"/>
                      <a:pt x="2" y="227"/>
                    </a:cubicBezTo>
                    <a:cubicBezTo>
                      <a:pt x="1" y="227"/>
                      <a:pt x="1" y="227"/>
                      <a:pt x="0" y="227"/>
                    </a:cubicBezTo>
                    <a:cubicBezTo>
                      <a:pt x="0" y="0"/>
                      <a:pt x="0" y="0"/>
                      <a:pt x="0" y="0"/>
                    </a:cubicBezTo>
                    <a:cubicBezTo>
                      <a:pt x="1" y="0"/>
                      <a:pt x="1" y="0"/>
                      <a:pt x="2" y="0"/>
                    </a:cubicBezTo>
                    <a:cubicBezTo>
                      <a:pt x="19" y="0"/>
                      <a:pt x="34" y="14"/>
                      <a:pt x="34" y="31"/>
                    </a:cubicBezTo>
                    <a:cubicBezTo>
                      <a:pt x="34" y="36"/>
                      <a:pt x="32" y="41"/>
                      <a:pt x="30" y="46"/>
                    </a:cubicBezTo>
                    <a:cubicBezTo>
                      <a:pt x="79" y="107"/>
                      <a:pt x="79" y="107"/>
                      <a:pt x="79" y="107"/>
                    </a:cubicBezTo>
                    <a:cubicBezTo>
                      <a:pt x="84" y="102"/>
                      <a:pt x="90" y="100"/>
                      <a:pt x="97" y="100"/>
                    </a:cubicBezTo>
                    <a:cubicBezTo>
                      <a:pt x="113" y="100"/>
                      <a:pt x="126" y="112"/>
                      <a:pt x="126" y="129"/>
                    </a:cubicBezTo>
                    <a:cubicBezTo>
                      <a:pt x="126" y="145"/>
                      <a:pt x="113" y="158"/>
                      <a:pt x="97" y="158"/>
                    </a:cubicBezTo>
                    <a:cubicBezTo>
                      <a:pt x="89" y="158"/>
                      <a:pt x="81" y="154"/>
                      <a:pt x="76" y="148"/>
                    </a:cubicBezTo>
                    <a:cubicBezTo>
                      <a:pt x="26" y="181"/>
                      <a:pt x="26" y="181"/>
                      <a:pt x="26" y="181"/>
                    </a:cubicBezTo>
                    <a:cubicBezTo>
                      <a:pt x="29" y="186"/>
                      <a:pt x="31" y="192"/>
                      <a:pt x="31" y="1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grpSp>
      <p:grpSp>
        <p:nvGrpSpPr>
          <p:cNvPr id="1157" name="Group 1156"/>
          <p:cNvGrpSpPr/>
          <p:nvPr/>
        </p:nvGrpSpPr>
        <p:grpSpPr>
          <a:xfrm>
            <a:off x="9663717" y="2627425"/>
            <a:ext cx="1487655" cy="1154687"/>
            <a:chOff x="10123714" y="2679401"/>
            <a:chExt cx="1517881" cy="1178148"/>
          </a:xfrm>
        </p:grpSpPr>
        <p:sp>
          <p:nvSpPr>
            <p:cNvPr id="96" name="TextBox 95"/>
            <p:cNvSpPr txBox="1"/>
            <p:nvPr/>
          </p:nvSpPr>
          <p:spPr>
            <a:xfrm>
              <a:off x="10812201" y="3340484"/>
              <a:ext cx="829394" cy="517065"/>
            </a:xfrm>
            <a:prstGeom prst="rect">
              <a:avLst/>
            </a:prstGeom>
            <a:noFill/>
          </p:spPr>
          <p:txBody>
            <a:bodyPr wrap="none" lIns="179238" tIns="143391" rIns="179238" bIns="143391" rtlCol="0">
              <a:spAutoFit/>
            </a:bodyPr>
            <a:lstStyle/>
            <a:p>
              <a:pPr algn="ctr">
                <a:lnSpc>
                  <a:spcPct val="90000"/>
                </a:lnSpc>
                <a:spcAft>
                  <a:spcPts val="588"/>
                </a:spcAft>
              </a:pPr>
              <a:r>
                <a:rPr lang="en-US" sz="1568" dirty="0">
                  <a:gradFill>
                    <a:gsLst>
                      <a:gs pos="2917">
                        <a:srgbClr val="FFFFFF"/>
                      </a:gs>
                      <a:gs pos="30000">
                        <a:srgbClr val="FFFFFF"/>
                      </a:gs>
                    </a:gsLst>
                    <a:lin ang="5400000" scaled="0"/>
                  </a:gradFill>
                </a:rPr>
                <a:t>Apps</a:t>
              </a:r>
            </a:p>
          </p:txBody>
        </p:sp>
        <p:cxnSp>
          <p:nvCxnSpPr>
            <p:cNvPr id="56" name="Straight Arrow Connector 55"/>
            <p:cNvCxnSpPr/>
            <p:nvPr/>
          </p:nvCxnSpPr>
          <p:spPr>
            <a:xfrm>
              <a:off x="10123714" y="2968542"/>
              <a:ext cx="60959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53" name="Freeform 28"/>
            <p:cNvSpPr>
              <a:spLocks noEditPoints="1"/>
            </p:cNvSpPr>
            <p:nvPr/>
          </p:nvSpPr>
          <p:spPr bwMode="auto">
            <a:xfrm>
              <a:off x="10928658" y="2679401"/>
              <a:ext cx="596481" cy="596481"/>
            </a:xfrm>
            <a:custGeom>
              <a:avLst/>
              <a:gdLst>
                <a:gd name="T0" fmla="*/ 35 w 429"/>
                <a:gd name="T1" fmla="*/ 0 h 429"/>
                <a:gd name="T2" fmla="*/ 21 w 429"/>
                <a:gd name="T3" fmla="*/ 3 h 429"/>
                <a:gd name="T4" fmla="*/ 3 w 429"/>
                <a:gd name="T5" fmla="*/ 21 h 429"/>
                <a:gd name="T6" fmla="*/ 0 w 429"/>
                <a:gd name="T7" fmla="*/ 160 h 429"/>
                <a:gd name="T8" fmla="*/ 3 w 429"/>
                <a:gd name="T9" fmla="*/ 173 h 429"/>
                <a:gd name="T10" fmla="*/ 21 w 429"/>
                <a:gd name="T11" fmla="*/ 195 h 429"/>
                <a:gd name="T12" fmla="*/ 163 w 429"/>
                <a:gd name="T13" fmla="*/ 197 h 429"/>
                <a:gd name="T14" fmla="*/ 176 w 429"/>
                <a:gd name="T15" fmla="*/ 195 h 429"/>
                <a:gd name="T16" fmla="*/ 195 w 429"/>
                <a:gd name="T17" fmla="*/ 173 h 429"/>
                <a:gd name="T18" fmla="*/ 197 w 429"/>
                <a:gd name="T19" fmla="*/ 35 h 429"/>
                <a:gd name="T20" fmla="*/ 195 w 429"/>
                <a:gd name="T21" fmla="*/ 21 h 429"/>
                <a:gd name="T22" fmla="*/ 176 w 429"/>
                <a:gd name="T23" fmla="*/ 3 h 429"/>
                <a:gd name="T24" fmla="*/ 163 w 429"/>
                <a:gd name="T25" fmla="*/ 0 h 429"/>
                <a:gd name="T26" fmla="*/ 35 w 429"/>
                <a:gd name="T27" fmla="*/ 163 h 429"/>
                <a:gd name="T28" fmla="*/ 163 w 429"/>
                <a:gd name="T29" fmla="*/ 35 h 429"/>
                <a:gd name="T30" fmla="*/ 163 w 429"/>
                <a:gd name="T31" fmla="*/ 232 h 429"/>
                <a:gd name="T32" fmla="*/ 35 w 429"/>
                <a:gd name="T33" fmla="*/ 232 h 429"/>
                <a:gd name="T34" fmla="*/ 11 w 429"/>
                <a:gd name="T35" fmla="*/ 242 h 429"/>
                <a:gd name="T36" fmla="*/ 0 w 429"/>
                <a:gd name="T37" fmla="*/ 266 h 429"/>
                <a:gd name="T38" fmla="*/ 0 w 429"/>
                <a:gd name="T39" fmla="*/ 394 h 429"/>
                <a:gd name="T40" fmla="*/ 11 w 429"/>
                <a:gd name="T41" fmla="*/ 418 h 429"/>
                <a:gd name="T42" fmla="*/ 35 w 429"/>
                <a:gd name="T43" fmla="*/ 429 h 429"/>
                <a:gd name="T44" fmla="*/ 163 w 429"/>
                <a:gd name="T45" fmla="*/ 429 h 429"/>
                <a:gd name="T46" fmla="*/ 187 w 429"/>
                <a:gd name="T47" fmla="*/ 418 h 429"/>
                <a:gd name="T48" fmla="*/ 197 w 429"/>
                <a:gd name="T49" fmla="*/ 394 h 429"/>
                <a:gd name="T50" fmla="*/ 197 w 429"/>
                <a:gd name="T51" fmla="*/ 266 h 429"/>
                <a:gd name="T52" fmla="*/ 187 w 429"/>
                <a:gd name="T53" fmla="*/ 242 h 429"/>
                <a:gd name="T54" fmla="*/ 163 w 429"/>
                <a:gd name="T55" fmla="*/ 232 h 429"/>
                <a:gd name="T56" fmla="*/ 163 w 429"/>
                <a:gd name="T57" fmla="*/ 394 h 429"/>
                <a:gd name="T58" fmla="*/ 35 w 429"/>
                <a:gd name="T59" fmla="*/ 266 h 429"/>
                <a:gd name="T60" fmla="*/ 163 w 429"/>
                <a:gd name="T61" fmla="*/ 394 h 429"/>
                <a:gd name="T62" fmla="*/ 266 w 429"/>
                <a:gd name="T63" fmla="*/ 0 h 429"/>
                <a:gd name="T64" fmla="*/ 253 w 429"/>
                <a:gd name="T65" fmla="*/ 3 h 429"/>
                <a:gd name="T66" fmla="*/ 234 w 429"/>
                <a:gd name="T67" fmla="*/ 21 h 429"/>
                <a:gd name="T68" fmla="*/ 232 w 429"/>
                <a:gd name="T69" fmla="*/ 163 h 429"/>
                <a:gd name="T70" fmla="*/ 234 w 429"/>
                <a:gd name="T71" fmla="*/ 176 h 429"/>
                <a:gd name="T72" fmla="*/ 253 w 429"/>
                <a:gd name="T73" fmla="*/ 195 h 429"/>
                <a:gd name="T74" fmla="*/ 394 w 429"/>
                <a:gd name="T75" fmla="*/ 197 h 429"/>
                <a:gd name="T76" fmla="*/ 408 w 429"/>
                <a:gd name="T77" fmla="*/ 195 h 429"/>
                <a:gd name="T78" fmla="*/ 426 w 429"/>
                <a:gd name="T79" fmla="*/ 176 h 429"/>
                <a:gd name="T80" fmla="*/ 429 w 429"/>
                <a:gd name="T81" fmla="*/ 35 h 429"/>
                <a:gd name="T82" fmla="*/ 426 w 429"/>
                <a:gd name="T83" fmla="*/ 21 h 429"/>
                <a:gd name="T84" fmla="*/ 408 w 429"/>
                <a:gd name="T85" fmla="*/ 3 h 429"/>
                <a:gd name="T86" fmla="*/ 394 w 429"/>
                <a:gd name="T87" fmla="*/ 0 h 429"/>
                <a:gd name="T88" fmla="*/ 266 w 429"/>
                <a:gd name="T89" fmla="*/ 163 h 429"/>
                <a:gd name="T90" fmla="*/ 394 w 429"/>
                <a:gd name="T91" fmla="*/ 35 h 429"/>
                <a:gd name="T92" fmla="*/ 389 w 429"/>
                <a:gd name="T93" fmla="*/ 232 h 429"/>
                <a:gd name="T94" fmla="*/ 266 w 429"/>
                <a:gd name="T95" fmla="*/ 232 h 429"/>
                <a:gd name="T96" fmla="*/ 240 w 429"/>
                <a:gd name="T97" fmla="*/ 242 h 429"/>
                <a:gd name="T98" fmla="*/ 232 w 429"/>
                <a:gd name="T99" fmla="*/ 266 h 429"/>
                <a:gd name="T100" fmla="*/ 232 w 429"/>
                <a:gd name="T101" fmla="*/ 394 h 429"/>
                <a:gd name="T102" fmla="*/ 240 w 429"/>
                <a:gd name="T103" fmla="*/ 418 h 429"/>
                <a:gd name="T104" fmla="*/ 266 w 429"/>
                <a:gd name="T105" fmla="*/ 429 h 429"/>
                <a:gd name="T106" fmla="*/ 394 w 429"/>
                <a:gd name="T107" fmla="*/ 429 h 429"/>
                <a:gd name="T108" fmla="*/ 418 w 429"/>
                <a:gd name="T109" fmla="*/ 418 h 429"/>
                <a:gd name="T110" fmla="*/ 429 w 429"/>
                <a:gd name="T111" fmla="*/ 394 h 429"/>
                <a:gd name="T112" fmla="*/ 429 w 429"/>
                <a:gd name="T113" fmla="*/ 266 h 429"/>
                <a:gd name="T114" fmla="*/ 426 w 429"/>
                <a:gd name="T115" fmla="*/ 253 h 429"/>
                <a:gd name="T116" fmla="*/ 405 w 429"/>
                <a:gd name="T117" fmla="*/ 234 h 429"/>
                <a:gd name="T118" fmla="*/ 389 w 429"/>
                <a:gd name="T119" fmla="*/ 232 h 429"/>
                <a:gd name="T120" fmla="*/ 266 w 429"/>
                <a:gd name="T121" fmla="*/ 394 h 429"/>
                <a:gd name="T122" fmla="*/ 394 w 429"/>
                <a:gd name="T123" fmla="*/ 26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9" h="429">
                  <a:moveTo>
                    <a:pt x="163" y="0"/>
                  </a:moveTo>
                  <a:lnTo>
                    <a:pt x="35" y="0"/>
                  </a:lnTo>
                  <a:lnTo>
                    <a:pt x="35" y="0"/>
                  </a:lnTo>
                  <a:lnTo>
                    <a:pt x="21" y="3"/>
                  </a:lnTo>
                  <a:lnTo>
                    <a:pt x="11" y="11"/>
                  </a:lnTo>
                  <a:lnTo>
                    <a:pt x="3" y="21"/>
                  </a:lnTo>
                  <a:lnTo>
                    <a:pt x="0" y="35"/>
                  </a:lnTo>
                  <a:lnTo>
                    <a:pt x="0" y="160"/>
                  </a:lnTo>
                  <a:lnTo>
                    <a:pt x="0" y="160"/>
                  </a:lnTo>
                  <a:lnTo>
                    <a:pt x="3" y="173"/>
                  </a:lnTo>
                  <a:lnTo>
                    <a:pt x="11" y="187"/>
                  </a:lnTo>
                  <a:lnTo>
                    <a:pt x="21" y="195"/>
                  </a:lnTo>
                  <a:lnTo>
                    <a:pt x="35" y="197"/>
                  </a:lnTo>
                  <a:lnTo>
                    <a:pt x="163" y="197"/>
                  </a:lnTo>
                  <a:lnTo>
                    <a:pt x="163" y="197"/>
                  </a:lnTo>
                  <a:lnTo>
                    <a:pt x="176" y="195"/>
                  </a:lnTo>
                  <a:lnTo>
                    <a:pt x="187" y="187"/>
                  </a:lnTo>
                  <a:lnTo>
                    <a:pt x="195" y="173"/>
                  </a:lnTo>
                  <a:lnTo>
                    <a:pt x="197" y="160"/>
                  </a:lnTo>
                  <a:lnTo>
                    <a:pt x="197" y="35"/>
                  </a:lnTo>
                  <a:lnTo>
                    <a:pt x="197" y="35"/>
                  </a:lnTo>
                  <a:lnTo>
                    <a:pt x="195" y="21"/>
                  </a:lnTo>
                  <a:lnTo>
                    <a:pt x="187" y="11"/>
                  </a:lnTo>
                  <a:lnTo>
                    <a:pt x="176" y="3"/>
                  </a:lnTo>
                  <a:lnTo>
                    <a:pt x="163" y="0"/>
                  </a:lnTo>
                  <a:lnTo>
                    <a:pt x="163" y="0"/>
                  </a:lnTo>
                  <a:close/>
                  <a:moveTo>
                    <a:pt x="163" y="163"/>
                  </a:moveTo>
                  <a:lnTo>
                    <a:pt x="35" y="163"/>
                  </a:lnTo>
                  <a:lnTo>
                    <a:pt x="35" y="35"/>
                  </a:lnTo>
                  <a:lnTo>
                    <a:pt x="163" y="35"/>
                  </a:lnTo>
                  <a:lnTo>
                    <a:pt x="163" y="163"/>
                  </a:lnTo>
                  <a:close/>
                  <a:moveTo>
                    <a:pt x="163" y="232"/>
                  </a:moveTo>
                  <a:lnTo>
                    <a:pt x="35" y="232"/>
                  </a:lnTo>
                  <a:lnTo>
                    <a:pt x="35" y="232"/>
                  </a:lnTo>
                  <a:lnTo>
                    <a:pt x="21" y="234"/>
                  </a:lnTo>
                  <a:lnTo>
                    <a:pt x="11" y="242"/>
                  </a:lnTo>
                  <a:lnTo>
                    <a:pt x="3" y="253"/>
                  </a:lnTo>
                  <a:lnTo>
                    <a:pt x="0" y="266"/>
                  </a:lnTo>
                  <a:lnTo>
                    <a:pt x="0" y="394"/>
                  </a:lnTo>
                  <a:lnTo>
                    <a:pt x="0" y="394"/>
                  </a:lnTo>
                  <a:lnTo>
                    <a:pt x="3" y="408"/>
                  </a:lnTo>
                  <a:lnTo>
                    <a:pt x="11" y="418"/>
                  </a:lnTo>
                  <a:lnTo>
                    <a:pt x="21" y="426"/>
                  </a:lnTo>
                  <a:lnTo>
                    <a:pt x="35" y="429"/>
                  </a:lnTo>
                  <a:lnTo>
                    <a:pt x="163" y="429"/>
                  </a:lnTo>
                  <a:lnTo>
                    <a:pt x="163" y="429"/>
                  </a:lnTo>
                  <a:lnTo>
                    <a:pt x="176" y="426"/>
                  </a:lnTo>
                  <a:lnTo>
                    <a:pt x="187" y="418"/>
                  </a:lnTo>
                  <a:lnTo>
                    <a:pt x="195" y="408"/>
                  </a:lnTo>
                  <a:lnTo>
                    <a:pt x="197" y="394"/>
                  </a:lnTo>
                  <a:lnTo>
                    <a:pt x="197" y="266"/>
                  </a:lnTo>
                  <a:lnTo>
                    <a:pt x="197" y="266"/>
                  </a:lnTo>
                  <a:lnTo>
                    <a:pt x="195" y="253"/>
                  </a:lnTo>
                  <a:lnTo>
                    <a:pt x="187" y="242"/>
                  </a:lnTo>
                  <a:lnTo>
                    <a:pt x="176" y="234"/>
                  </a:lnTo>
                  <a:lnTo>
                    <a:pt x="163" y="232"/>
                  </a:lnTo>
                  <a:lnTo>
                    <a:pt x="163" y="232"/>
                  </a:lnTo>
                  <a:close/>
                  <a:moveTo>
                    <a:pt x="163" y="394"/>
                  </a:moveTo>
                  <a:lnTo>
                    <a:pt x="35" y="394"/>
                  </a:lnTo>
                  <a:lnTo>
                    <a:pt x="35" y="266"/>
                  </a:lnTo>
                  <a:lnTo>
                    <a:pt x="163" y="266"/>
                  </a:lnTo>
                  <a:lnTo>
                    <a:pt x="163" y="394"/>
                  </a:lnTo>
                  <a:close/>
                  <a:moveTo>
                    <a:pt x="394" y="0"/>
                  </a:moveTo>
                  <a:lnTo>
                    <a:pt x="266" y="0"/>
                  </a:lnTo>
                  <a:lnTo>
                    <a:pt x="266" y="0"/>
                  </a:lnTo>
                  <a:lnTo>
                    <a:pt x="253" y="3"/>
                  </a:lnTo>
                  <a:lnTo>
                    <a:pt x="242" y="11"/>
                  </a:lnTo>
                  <a:lnTo>
                    <a:pt x="234" y="21"/>
                  </a:lnTo>
                  <a:lnTo>
                    <a:pt x="232" y="35"/>
                  </a:lnTo>
                  <a:lnTo>
                    <a:pt x="232" y="163"/>
                  </a:lnTo>
                  <a:lnTo>
                    <a:pt x="232" y="163"/>
                  </a:lnTo>
                  <a:lnTo>
                    <a:pt x="234" y="176"/>
                  </a:lnTo>
                  <a:lnTo>
                    <a:pt x="242" y="187"/>
                  </a:lnTo>
                  <a:lnTo>
                    <a:pt x="253" y="195"/>
                  </a:lnTo>
                  <a:lnTo>
                    <a:pt x="266" y="197"/>
                  </a:lnTo>
                  <a:lnTo>
                    <a:pt x="394" y="197"/>
                  </a:lnTo>
                  <a:lnTo>
                    <a:pt x="394" y="197"/>
                  </a:lnTo>
                  <a:lnTo>
                    <a:pt x="408" y="195"/>
                  </a:lnTo>
                  <a:lnTo>
                    <a:pt x="418" y="187"/>
                  </a:lnTo>
                  <a:lnTo>
                    <a:pt x="426" y="176"/>
                  </a:lnTo>
                  <a:lnTo>
                    <a:pt x="429" y="163"/>
                  </a:lnTo>
                  <a:lnTo>
                    <a:pt x="429" y="35"/>
                  </a:lnTo>
                  <a:lnTo>
                    <a:pt x="429" y="35"/>
                  </a:lnTo>
                  <a:lnTo>
                    <a:pt x="426" y="21"/>
                  </a:lnTo>
                  <a:lnTo>
                    <a:pt x="418" y="11"/>
                  </a:lnTo>
                  <a:lnTo>
                    <a:pt x="408" y="3"/>
                  </a:lnTo>
                  <a:lnTo>
                    <a:pt x="394" y="0"/>
                  </a:lnTo>
                  <a:lnTo>
                    <a:pt x="394" y="0"/>
                  </a:lnTo>
                  <a:close/>
                  <a:moveTo>
                    <a:pt x="394" y="163"/>
                  </a:moveTo>
                  <a:lnTo>
                    <a:pt x="266" y="163"/>
                  </a:lnTo>
                  <a:lnTo>
                    <a:pt x="266" y="35"/>
                  </a:lnTo>
                  <a:lnTo>
                    <a:pt x="394" y="35"/>
                  </a:lnTo>
                  <a:lnTo>
                    <a:pt x="394" y="163"/>
                  </a:lnTo>
                  <a:close/>
                  <a:moveTo>
                    <a:pt x="389" y="232"/>
                  </a:moveTo>
                  <a:lnTo>
                    <a:pt x="266" y="232"/>
                  </a:lnTo>
                  <a:lnTo>
                    <a:pt x="266" y="232"/>
                  </a:lnTo>
                  <a:lnTo>
                    <a:pt x="253" y="234"/>
                  </a:lnTo>
                  <a:lnTo>
                    <a:pt x="240" y="242"/>
                  </a:lnTo>
                  <a:lnTo>
                    <a:pt x="234" y="253"/>
                  </a:lnTo>
                  <a:lnTo>
                    <a:pt x="232" y="266"/>
                  </a:lnTo>
                  <a:lnTo>
                    <a:pt x="232" y="394"/>
                  </a:lnTo>
                  <a:lnTo>
                    <a:pt x="232" y="394"/>
                  </a:lnTo>
                  <a:lnTo>
                    <a:pt x="234" y="408"/>
                  </a:lnTo>
                  <a:lnTo>
                    <a:pt x="240" y="418"/>
                  </a:lnTo>
                  <a:lnTo>
                    <a:pt x="253" y="426"/>
                  </a:lnTo>
                  <a:lnTo>
                    <a:pt x="266" y="429"/>
                  </a:lnTo>
                  <a:lnTo>
                    <a:pt x="394" y="429"/>
                  </a:lnTo>
                  <a:lnTo>
                    <a:pt x="394" y="429"/>
                  </a:lnTo>
                  <a:lnTo>
                    <a:pt x="408" y="426"/>
                  </a:lnTo>
                  <a:lnTo>
                    <a:pt x="418" y="418"/>
                  </a:lnTo>
                  <a:lnTo>
                    <a:pt x="426" y="408"/>
                  </a:lnTo>
                  <a:lnTo>
                    <a:pt x="429" y="394"/>
                  </a:lnTo>
                  <a:lnTo>
                    <a:pt x="429" y="266"/>
                  </a:lnTo>
                  <a:lnTo>
                    <a:pt x="429" y="266"/>
                  </a:lnTo>
                  <a:lnTo>
                    <a:pt x="426" y="261"/>
                  </a:lnTo>
                  <a:lnTo>
                    <a:pt x="426" y="253"/>
                  </a:lnTo>
                  <a:lnTo>
                    <a:pt x="416" y="242"/>
                  </a:lnTo>
                  <a:lnTo>
                    <a:pt x="405" y="234"/>
                  </a:lnTo>
                  <a:lnTo>
                    <a:pt x="389" y="232"/>
                  </a:lnTo>
                  <a:lnTo>
                    <a:pt x="389" y="232"/>
                  </a:lnTo>
                  <a:close/>
                  <a:moveTo>
                    <a:pt x="394" y="394"/>
                  </a:moveTo>
                  <a:lnTo>
                    <a:pt x="266" y="394"/>
                  </a:lnTo>
                  <a:lnTo>
                    <a:pt x="266" y="266"/>
                  </a:lnTo>
                  <a:lnTo>
                    <a:pt x="394" y="266"/>
                  </a:lnTo>
                  <a:lnTo>
                    <a:pt x="394" y="394"/>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grpSp>
        <p:nvGrpSpPr>
          <p:cNvPr id="1158" name="Group 1157"/>
          <p:cNvGrpSpPr/>
          <p:nvPr/>
        </p:nvGrpSpPr>
        <p:grpSpPr>
          <a:xfrm>
            <a:off x="2849486" y="3392362"/>
            <a:ext cx="6684153" cy="2874580"/>
            <a:chOff x="3171033" y="3459879"/>
            <a:chExt cx="6819960" cy="2932985"/>
          </a:xfrm>
        </p:grpSpPr>
        <p:grpSp>
          <p:nvGrpSpPr>
            <p:cNvPr id="7" name="Group 30"/>
            <p:cNvGrpSpPr/>
            <p:nvPr/>
          </p:nvGrpSpPr>
          <p:grpSpPr>
            <a:xfrm>
              <a:off x="6237633" y="3459879"/>
              <a:ext cx="686760" cy="2932985"/>
              <a:chOff x="5932038" y="3394474"/>
              <a:chExt cx="686760" cy="2932985"/>
            </a:xfrm>
            <a:solidFill>
              <a:schemeClr val="accent2"/>
            </a:solidFill>
          </p:grpSpPr>
          <p:sp>
            <p:nvSpPr>
              <p:cNvPr id="115" name="Rectangle 49"/>
              <p:cNvSpPr/>
              <p:nvPr/>
            </p:nvSpPr>
            <p:spPr bwMode="auto">
              <a:xfrm>
                <a:off x="5932038" y="3394474"/>
                <a:ext cx="686760" cy="2932985"/>
              </a:xfrm>
              <a:prstGeom prst="rect">
                <a:avLst/>
              </a:prstGeom>
              <a:solidFill>
                <a:srgbClr val="0078D7"/>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Skype</a:t>
                </a:r>
              </a:p>
            </p:txBody>
          </p:sp>
          <p:sp>
            <p:nvSpPr>
              <p:cNvPr id="102" name="Freeform 13"/>
              <p:cNvSpPr>
                <a:spLocks noChangeAspect="1" noEditPoints="1"/>
              </p:cNvSpPr>
              <p:nvPr/>
            </p:nvSpPr>
            <p:spPr bwMode="black">
              <a:xfrm>
                <a:off x="6072199" y="3495066"/>
                <a:ext cx="360394" cy="364582"/>
              </a:xfrm>
              <a:custGeom>
                <a:avLst/>
                <a:gdLst>
                  <a:gd name="T0" fmla="*/ 747 w 769"/>
                  <a:gd name="T1" fmla="*/ 473 h 780"/>
                  <a:gd name="T2" fmla="*/ 756 w 769"/>
                  <a:gd name="T3" fmla="*/ 394 h 780"/>
                  <a:gd name="T4" fmla="*/ 389 w 769"/>
                  <a:gd name="T5" fmla="*/ 27 h 780"/>
                  <a:gd name="T6" fmla="*/ 326 w 769"/>
                  <a:gd name="T7" fmla="*/ 33 h 780"/>
                  <a:gd name="T8" fmla="*/ 213 w 769"/>
                  <a:gd name="T9" fmla="*/ 0 h 780"/>
                  <a:gd name="T10" fmla="*/ 0 w 769"/>
                  <a:gd name="T11" fmla="*/ 213 h 780"/>
                  <a:gd name="T12" fmla="*/ 29 w 769"/>
                  <a:gd name="T13" fmla="*/ 320 h 780"/>
                  <a:gd name="T14" fmla="*/ 22 w 769"/>
                  <a:gd name="T15" fmla="*/ 394 h 780"/>
                  <a:gd name="T16" fmla="*/ 389 w 769"/>
                  <a:gd name="T17" fmla="*/ 761 h 780"/>
                  <a:gd name="T18" fmla="*/ 456 w 769"/>
                  <a:gd name="T19" fmla="*/ 755 h 780"/>
                  <a:gd name="T20" fmla="*/ 556 w 769"/>
                  <a:gd name="T21" fmla="*/ 780 h 780"/>
                  <a:gd name="T22" fmla="*/ 769 w 769"/>
                  <a:gd name="T23" fmla="*/ 567 h 780"/>
                  <a:gd name="T24" fmla="*/ 747 w 769"/>
                  <a:gd name="T25" fmla="*/ 473 h 780"/>
                  <a:gd name="T26" fmla="*/ 577 w 769"/>
                  <a:gd name="T27" fmla="*/ 570 h 780"/>
                  <a:gd name="T28" fmla="*/ 502 w 769"/>
                  <a:gd name="T29" fmla="*/ 626 h 780"/>
                  <a:gd name="T30" fmla="*/ 388 w 769"/>
                  <a:gd name="T31" fmla="*/ 646 h 780"/>
                  <a:gd name="T32" fmla="*/ 256 w 769"/>
                  <a:gd name="T33" fmla="*/ 619 h 780"/>
                  <a:gd name="T34" fmla="*/ 196 w 769"/>
                  <a:gd name="T35" fmla="*/ 565 h 780"/>
                  <a:gd name="T36" fmla="*/ 172 w 769"/>
                  <a:gd name="T37" fmla="*/ 499 h 780"/>
                  <a:gd name="T38" fmla="*/ 188 w 769"/>
                  <a:gd name="T39" fmla="*/ 464 h 780"/>
                  <a:gd name="T40" fmla="*/ 226 w 769"/>
                  <a:gd name="T41" fmla="*/ 450 h 780"/>
                  <a:gd name="T42" fmla="*/ 258 w 769"/>
                  <a:gd name="T43" fmla="*/ 461 h 780"/>
                  <a:gd name="T44" fmla="*/ 280 w 769"/>
                  <a:gd name="T45" fmla="*/ 493 h 780"/>
                  <a:gd name="T46" fmla="*/ 301 w 769"/>
                  <a:gd name="T47" fmla="*/ 530 h 780"/>
                  <a:gd name="T48" fmla="*/ 332 w 769"/>
                  <a:gd name="T49" fmla="*/ 554 h 780"/>
                  <a:gd name="T50" fmla="*/ 385 w 769"/>
                  <a:gd name="T51" fmla="*/ 563 h 780"/>
                  <a:gd name="T52" fmla="*/ 459 w 769"/>
                  <a:gd name="T53" fmla="*/ 544 h 780"/>
                  <a:gd name="T54" fmla="*/ 486 w 769"/>
                  <a:gd name="T55" fmla="*/ 498 h 780"/>
                  <a:gd name="T56" fmla="*/ 472 w 769"/>
                  <a:gd name="T57" fmla="*/ 463 h 780"/>
                  <a:gd name="T58" fmla="*/ 433 w 769"/>
                  <a:gd name="T59" fmla="*/ 442 h 780"/>
                  <a:gd name="T60" fmla="*/ 365 w 769"/>
                  <a:gd name="T61" fmla="*/ 425 h 780"/>
                  <a:gd name="T62" fmla="*/ 269 w 769"/>
                  <a:gd name="T63" fmla="*/ 396 h 780"/>
                  <a:gd name="T64" fmla="*/ 206 w 769"/>
                  <a:gd name="T65" fmla="*/ 350 h 780"/>
                  <a:gd name="T66" fmla="*/ 182 w 769"/>
                  <a:gd name="T67" fmla="*/ 277 h 780"/>
                  <a:gd name="T68" fmla="*/ 207 w 769"/>
                  <a:gd name="T69" fmla="*/ 202 h 780"/>
                  <a:gd name="T70" fmla="*/ 279 w 769"/>
                  <a:gd name="T71" fmla="*/ 153 h 780"/>
                  <a:gd name="T72" fmla="*/ 386 w 769"/>
                  <a:gd name="T73" fmla="*/ 136 h 780"/>
                  <a:gd name="T74" fmla="*/ 472 w 769"/>
                  <a:gd name="T75" fmla="*/ 147 h 780"/>
                  <a:gd name="T76" fmla="*/ 532 w 769"/>
                  <a:gd name="T77" fmla="*/ 178 h 780"/>
                  <a:gd name="T78" fmla="*/ 568 w 769"/>
                  <a:gd name="T79" fmla="*/ 218 h 780"/>
                  <a:gd name="T80" fmla="*/ 580 w 769"/>
                  <a:gd name="T81" fmla="*/ 259 h 780"/>
                  <a:gd name="T82" fmla="*/ 565 w 769"/>
                  <a:gd name="T83" fmla="*/ 295 h 780"/>
                  <a:gd name="T84" fmla="*/ 527 w 769"/>
                  <a:gd name="T85" fmla="*/ 311 h 780"/>
                  <a:gd name="T86" fmla="*/ 495 w 769"/>
                  <a:gd name="T87" fmla="*/ 301 h 780"/>
                  <a:gd name="T88" fmla="*/ 473 w 769"/>
                  <a:gd name="T89" fmla="*/ 272 h 780"/>
                  <a:gd name="T90" fmla="*/ 440 w 769"/>
                  <a:gd name="T91" fmla="*/ 231 h 780"/>
                  <a:gd name="T92" fmla="*/ 379 w 769"/>
                  <a:gd name="T93" fmla="*/ 217 h 780"/>
                  <a:gd name="T94" fmla="*/ 316 w 769"/>
                  <a:gd name="T95" fmla="*/ 232 h 780"/>
                  <a:gd name="T96" fmla="*/ 293 w 769"/>
                  <a:gd name="T97" fmla="*/ 268 h 780"/>
                  <a:gd name="T98" fmla="*/ 300 w 769"/>
                  <a:gd name="T99" fmla="*/ 289 h 780"/>
                  <a:gd name="T100" fmla="*/ 322 w 769"/>
                  <a:gd name="T101" fmla="*/ 306 h 780"/>
                  <a:gd name="T102" fmla="*/ 352 w 769"/>
                  <a:gd name="T103" fmla="*/ 317 h 780"/>
                  <a:gd name="T104" fmla="*/ 402 w 769"/>
                  <a:gd name="T105" fmla="*/ 329 h 780"/>
                  <a:gd name="T106" fmla="*/ 483 w 769"/>
                  <a:gd name="T107" fmla="*/ 351 h 780"/>
                  <a:gd name="T108" fmla="*/ 546 w 769"/>
                  <a:gd name="T109" fmla="*/ 379 h 780"/>
                  <a:gd name="T110" fmla="*/ 588 w 769"/>
                  <a:gd name="T111" fmla="*/ 423 h 780"/>
                  <a:gd name="T112" fmla="*/ 603 w 769"/>
                  <a:gd name="T113" fmla="*/ 488 h 780"/>
                  <a:gd name="T114" fmla="*/ 577 w 769"/>
                  <a:gd name="T115" fmla="*/ 5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9" h="780">
                    <a:moveTo>
                      <a:pt x="747" y="473"/>
                    </a:moveTo>
                    <a:cubicBezTo>
                      <a:pt x="753" y="448"/>
                      <a:pt x="756" y="421"/>
                      <a:pt x="756" y="394"/>
                    </a:cubicBezTo>
                    <a:cubicBezTo>
                      <a:pt x="756" y="192"/>
                      <a:pt x="591" y="27"/>
                      <a:pt x="389" y="27"/>
                    </a:cubicBezTo>
                    <a:cubicBezTo>
                      <a:pt x="367" y="27"/>
                      <a:pt x="346" y="29"/>
                      <a:pt x="326" y="33"/>
                    </a:cubicBezTo>
                    <a:cubicBezTo>
                      <a:pt x="293" y="12"/>
                      <a:pt x="254" y="0"/>
                      <a:pt x="213" y="0"/>
                    </a:cubicBezTo>
                    <a:cubicBezTo>
                      <a:pt x="95" y="0"/>
                      <a:pt x="0" y="95"/>
                      <a:pt x="0" y="213"/>
                    </a:cubicBezTo>
                    <a:cubicBezTo>
                      <a:pt x="0" y="252"/>
                      <a:pt x="11" y="289"/>
                      <a:pt x="29" y="320"/>
                    </a:cubicBezTo>
                    <a:cubicBezTo>
                      <a:pt x="24" y="344"/>
                      <a:pt x="22" y="369"/>
                      <a:pt x="22" y="394"/>
                    </a:cubicBezTo>
                    <a:cubicBezTo>
                      <a:pt x="22" y="597"/>
                      <a:pt x="186" y="761"/>
                      <a:pt x="389" y="761"/>
                    </a:cubicBezTo>
                    <a:cubicBezTo>
                      <a:pt x="412" y="761"/>
                      <a:pt x="434" y="759"/>
                      <a:pt x="456" y="755"/>
                    </a:cubicBezTo>
                    <a:cubicBezTo>
                      <a:pt x="486" y="771"/>
                      <a:pt x="520" y="780"/>
                      <a:pt x="556" y="780"/>
                    </a:cubicBezTo>
                    <a:cubicBezTo>
                      <a:pt x="674" y="780"/>
                      <a:pt x="769" y="685"/>
                      <a:pt x="769" y="567"/>
                    </a:cubicBezTo>
                    <a:cubicBezTo>
                      <a:pt x="769" y="534"/>
                      <a:pt x="761" y="501"/>
                      <a:pt x="747" y="473"/>
                    </a:cubicBezTo>
                    <a:close/>
                    <a:moveTo>
                      <a:pt x="577" y="570"/>
                    </a:moveTo>
                    <a:cubicBezTo>
                      <a:pt x="560" y="594"/>
                      <a:pt x="535" y="613"/>
                      <a:pt x="502" y="626"/>
                    </a:cubicBezTo>
                    <a:cubicBezTo>
                      <a:pt x="470" y="640"/>
                      <a:pt x="432" y="646"/>
                      <a:pt x="388" y="646"/>
                    </a:cubicBezTo>
                    <a:cubicBezTo>
                      <a:pt x="335" y="646"/>
                      <a:pt x="291" y="637"/>
                      <a:pt x="256" y="619"/>
                    </a:cubicBezTo>
                    <a:cubicBezTo>
                      <a:pt x="232" y="605"/>
                      <a:pt x="211" y="587"/>
                      <a:pt x="196" y="565"/>
                    </a:cubicBezTo>
                    <a:cubicBezTo>
                      <a:pt x="180" y="543"/>
                      <a:pt x="172" y="520"/>
                      <a:pt x="172" y="499"/>
                    </a:cubicBezTo>
                    <a:cubicBezTo>
                      <a:pt x="172" y="485"/>
                      <a:pt x="177" y="474"/>
                      <a:pt x="188" y="464"/>
                    </a:cubicBezTo>
                    <a:cubicBezTo>
                      <a:pt x="198" y="455"/>
                      <a:pt x="211" y="450"/>
                      <a:pt x="226" y="450"/>
                    </a:cubicBezTo>
                    <a:cubicBezTo>
                      <a:pt x="239" y="450"/>
                      <a:pt x="249" y="454"/>
                      <a:pt x="258" y="461"/>
                    </a:cubicBezTo>
                    <a:cubicBezTo>
                      <a:pt x="267" y="468"/>
                      <a:pt x="274" y="479"/>
                      <a:pt x="280" y="493"/>
                    </a:cubicBezTo>
                    <a:cubicBezTo>
                      <a:pt x="286" y="508"/>
                      <a:pt x="293" y="520"/>
                      <a:pt x="301" y="530"/>
                    </a:cubicBezTo>
                    <a:cubicBezTo>
                      <a:pt x="308" y="540"/>
                      <a:pt x="318" y="548"/>
                      <a:pt x="332" y="554"/>
                    </a:cubicBezTo>
                    <a:cubicBezTo>
                      <a:pt x="345" y="560"/>
                      <a:pt x="363" y="563"/>
                      <a:pt x="385" y="563"/>
                    </a:cubicBezTo>
                    <a:cubicBezTo>
                      <a:pt x="415" y="563"/>
                      <a:pt x="440" y="557"/>
                      <a:pt x="459" y="544"/>
                    </a:cubicBezTo>
                    <a:cubicBezTo>
                      <a:pt x="477" y="532"/>
                      <a:pt x="486" y="517"/>
                      <a:pt x="486" y="498"/>
                    </a:cubicBezTo>
                    <a:cubicBezTo>
                      <a:pt x="486" y="484"/>
                      <a:pt x="481" y="472"/>
                      <a:pt x="472" y="463"/>
                    </a:cubicBezTo>
                    <a:cubicBezTo>
                      <a:pt x="462" y="454"/>
                      <a:pt x="449" y="447"/>
                      <a:pt x="433" y="442"/>
                    </a:cubicBezTo>
                    <a:cubicBezTo>
                      <a:pt x="416" y="437"/>
                      <a:pt x="393" y="431"/>
                      <a:pt x="365" y="425"/>
                    </a:cubicBezTo>
                    <a:cubicBezTo>
                      <a:pt x="327" y="417"/>
                      <a:pt x="295" y="407"/>
                      <a:pt x="269" y="396"/>
                    </a:cubicBezTo>
                    <a:cubicBezTo>
                      <a:pt x="243" y="385"/>
                      <a:pt x="222" y="370"/>
                      <a:pt x="206" y="350"/>
                    </a:cubicBezTo>
                    <a:cubicBezTo>
                      <a:pt x="190" y="331"/>
                      <a:pt x="182" y="306"/>
                      <a:pt x="182" y="277"/>
                    </a:cubicBezTo>
                    <a:cubicBezTo>
                      <a:pt x="182" y="249"/>
                      <a:pt x="191" y="224"/>
                      <a:pt x="207" y="202"/>
                    </a:cubicBezTo>
                    <a:cubicBezTo>
                      <a:pt x="224" y="181"/>
                      <a:pt x="248" y="164"/>
                      <a:pt x="279" y="153"/>
                    </a:cubicBezTo>
                    <a:cubicBezTo>
                      <a:pt x="309" y="142"/>
                      <a:pt x="345" y="136"/>
                      <a:pt x="386" y="136"/>
                    </a:cubicBezTo>
                    <a:cubicBezTo>
                      <a:pt x="419" y="136"/>
                      <a:pt x="448" y="140"/>
                      <a:pt x="472" y="147"/>
                    </a:cubicBezTo>
                    <a:cubicBezTo>
                      <a:pt x="496" y="155"/>
                      <a:pt x="516" y="165"/>
                      <a:pt x="532" y="178"/>
                    </a:cubicBezTo>
                    <a:cubicBezTo>
                      <a:pt x="549" y="190"/>
                      <a:pt x="561" y="204"/>
                      <a:pt x="568" y="218"/>
                    </a:cubicBezTo>
                    <a:cubicBezTo>
                      <a:pt x="576" y="232"/>
                      <a:pt x="580" y="246"/>
                      <a:pt x="580" y="259"/>
                    </a:cubicBezTo>
                    <a:cubicBezTo>
                      <a:pt x="580" y="273"/>
                      <a:pt x="575" y="284"/>
                      <a:pt x="565" y="295"/>
                    </a:cubicBezTo>
                    <a:cubicBezTo>
                      <a:pt x="555" y="305"/>
                      <a:pt x="542" y="311"/>
                      <a:pt x="527" y="311"/>
                    </a:cubicBezTo>
                    <a:cubicBezTo>
                      <a:pt x="513" y="311"/>
                      <a:pt x="503" y="307"/>
                      <a:pt x="495" y="301"/>
                    </a:cubicBezTo>
                    <a:cubicBezTo>
                      <a:pt x="488" y="295"/>
                      <a:pt x="481" y="285"/>
                      <a:pt x="473" y="272"/>
                    </a:cubicBezTo>
                    <a:cubicBezTo>
                      <a:pt x="464" y="254"/>
                      <a:pt x="453" y="241"/>
                      <a:pt x="440" y="231"/>
                    </a:cubicBezTo>
                    <a:cubicBezTo>
                      <a:pt x="428" y="221"/>
                      <a:pt x="407" y="217"/>
                      <a:pt x="379" y="217"/>
                    </a:cubicBezTo>
                    <a:cubicBezTo>
                      <a:pt x="353" y="217"/>
                      <a:pt x="331" y="222"/>
                      <a:pt x="316" y="232"/>
                    </a:cubicBezTo>
                    <a:cubicBezTo>
                      <a:pt x="300" y="242"/>
                      <a:pt x="293" y="254"/>
                      <a:pt x="293" y="268"/>
                    </a:cubicBezTo>
                    <a:cubicBezTo>
                      <a:pt x="293" y="276"/>
                      <a:pt x="295" y="283"/>
                      <a:pt x="300" y="289"/>
                    </a:cubicBezTo>
                    <a:cubicBezTo>
                      <a:pt x="305" y="295"/>
                      <a:pt x="313" y="301"/>
                      <a:pt x="322" y="306"/>
                    </a:cubicBezTo>
                    <a:cubicBezTo>
                      <a:pt x="332" y="310"/>
                      <a:pt x="342" y="314"/>
                      <a:pt x="352" y="317"/>
                    </a:cubicBezTo>
                    <a:cubicBezTo>
                      <a:pt x="362" y="320"/>
                      <a:pt x="379" y="324"/>
                      <a:pt x="402" y="329"/>
                    </a:cubicBezTo>
                    <a:cubicBezTo>
                      <a:pt x="432" y="336"/>
                      <a:pt x="459" y="343"/>
                      <a:pt x="483" y="351"/>
                    </a:cubicBezTo>
                    <a:cubicBezTo>
                      <a:pt x="508" y="359"/>
                      <a:pt x="529" y="368"/>
                      <a:pt x="546" y="379"/>
                    </a:cubicBezTo>
                    <a:cubicBezTo>
                      <a:pt x="564" y="391"/>
                      <a:pt x="578" y="406"/>
                      <a:pt x="588" y="423"/>
                    </a:cubicBezTo>
                    <a:cubicBezTo>
                      <a:pt x="598" y="441"/>
                      <a:pt x="603" y="462"/>
                      <a:pt x="603" y="488"/>
                    </a:cubicBezTo>
                    <a:cubicBezTo>
                      <a:pt x="603" y="518"/>
                      <a:pt x="594" y="545"/>
                      <a:pt x="577" y="570"/>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endParaRPr lang="en-US" sz="1764" dirty="0">
                  <a:solidFill>
                    <a:srgbClr val="FFFFFF"/>
                  </a:solidFill>
                </a:endParaRPr>
              </a:p>
            </p:txBody>
          </p:sp>
        </p:grpSp>
        <p:sp>
          <p:nvSpPr>
            <p:cNvPr id="111" name="Rectangle 18"/>
            <p:cNvSpPr/>
            <p:nvPr/>
          </p:nvSpPr>
          <p:spPr bwMode="auto">
            <a:xfrm>
              <a:off x="9304233" y="3459879"/>
              <a:ext cx="686760" cy="2932985"/>
            </a:xfrm>
            <a:prstGeom prst="rect">
              <a:avLst/>
            </a:prstGeom>
            <a:solidFill>
              <a:schemeClr val="accent1"/>
            </a:solidFill>
            <a:ln w="19050">
              <a:solidFill>
                <a:schemeClr val="tx1">
                  <a:lumMod val="75000"/>
                </a:schemeClr>
              </a:solidFill>
              <a:prstDash val="dash"/>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17" tIns="45708" rIns="91417" bIns="45708" numCol="1" rtlCol="0" anchor="t" anchorCtr="0" compatLnSpc="1">
              <a:prstTxWarp prst="textNoShape">
                <a:avLst/>
              </a:prstTxWarp>
            </a:bodyPr>
            <a:lstStyle/>
            <a:p>
              <a:pPr algn="ctr" defTabSz="913916" fontAlgn="base">
                <a:spcBef>
                  <a:spcPct val="0"/>
                </a:spcBef>
                <a:spcAft>
                  <a:spcPct val="0"/>
                </a:spcAft>
              </a:pPr>
              <a:r>
                <a:rPr lang="en-US" sz="3136" dirty="0">
                  <a:gradFill>
                    <a:gsLst>
                      <a:gs pos="0">
                        <a:srgbClr val="FFFFFF"/>
                      </a:gs>
                      <a:gs pos="100000">
                        <a:srgbClr val="FFFFFF"/>
                      </a:gs>
                    </a:gsLst>
                    <a:lin ang="5400000" scaled="0"/>
                  </a:gradFill>
                </a:rPr>
                <a:t>…</a:t>
              </a:r>
              <a:endParaRPr lang="en-US" sz="1960" dirty="0">
                <a:gradFill>
                  <a:gsLst>
                    <a:gs pos="0">
                      <a:srgbClr val="FFFFFF"/>
                    </a:gs>
                    <a:gs pos="100000">
                      <a:srgbClr val="FFFFFF"/>
                    </a:gs>
                  </a:gsLst>
                  <a:lin ang="5400000" scaled="0"/>
                </a:gradFill>
              </a:endParaRPr>
            </a:p>
          </p:txBody>
        </p:sp>
        <p:sp>
          <p:nvSpPr>
            <p:cNvPr id="112" name="Rectangle 19"/>
            <p:cNvSpPr/>
            <p:nvPr/>
          </p:nvSpPr>
          <p:spPr bwMode="auto">
            <a:xfrm>
              <a:off x="317103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Outlook</a:t>
              </a:r>
            </a:p>
          </p:txBody>
        </p:sp>
        <p:sp>
          <p:nvSpPr>
            <p:cNvPr id="113" name="Rectangle 42"/>
            <p:cNvSpPr/>
            <p:nvPr/>
          </p:nvSpPr>
          <p:spPr bwMode="auto">
            <a:xfrm>
              <a:off x="393768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OneDrive</a:t>
              </a:r>
            </a:p>
          </p:txBody>
        </p:sp>
        <p:sp>
          <p:nvSpPr>
            <p:cNvPr id="117" name="Rectangle 54"/>
            <p:cNvSpPr/>
            <p:nvPr/>
          </p:nvSpPr>
          <p:spPr bwMode="auto">
            <a:xfrm>
              <a:off x="547098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Calendar</a:t>
              </a:r>
            </a:p>
          </p:txBody>
        </p:sp>
        <p:sp>
          <p:nvSpPr>
            <p:cNvPr id="119" name="Rectangle 46"/>
            <p:cNvSpPr/>
            <p:nvPr/>
          </p:nvSpPr>
          <p:spPr bwMode="auto">
            <a:xfrm>
              <a:off x="470433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a:gradFill>
                    <a:gsLst>
                      <a:gs pos="0">
                        <a:srgbClr val="FFFFFF"/>
                      </a:gs>
                      <a:gs pos="100000">
                        <a:srgbClr val="FFFFFF"/>
                      </a:gs>
                    </a:gsLst>
                    <a:lin ang="5400000" scaled="0"/>
                  </a:gradFill>
                </a:rPr>
                <a:t>OneNote</a:t>
              </a:r>
              <a:endParaRPr lang="en-US" sz="1568" dirty="0">
                <a:gradFill>
                  <a:gsLst>
                    <a:gs pos="0">
                      <a:srgbClr val="FFFFFF"/>
                    </a:gs>
                    <a:gs pos="100000">
                      <a:srgbClr val="FFFFFF"/>
                    </a:gs>
                  </a:gsLst>
                  <a:lin ang="5400000" scaled="0"/>
                </a:gradFill>
              </a:endParaRPr>
            </a:p>
          </p:txBody>
        </p:sp>
        <p:sp>
          <p:nvSpPr>
            <p:cNvPr id="100" name="Freeform 22"/>
            <p:cNvSpPr>
              <a:spLocks noChangeAspect="1" noEditPoints="1"/>
            </p:cNvSpPr>
            <p:nvPr/>
          </p:nvSpPr>
          <p:spPr bwMode="black">
            <a:xfrm>
              <a:off x="4082321" y="3626642"/>
              <a:ext cx="433049" cy="270189"/>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endParaRPr lang="en-US" sz="1764" dirty="0">
                <a:solidFill>
                  <a:srgbClr val="FFFFFF"/>
                </a:solidFill>
              </a:endParaRPr>
            </a:p>
          </p:txBody>
        </p:sp>
        <p:grpSp>
          <p:nvGrpSpPr>
            <p:cNvPr id="6" name="Group 25"/>
            <p:cNvGrpSpPr/>
            <p:nvPr/>
          </p:nvGrpSpPr>
          <p:grpSpPr>
            <a:xfrm>
              <a:off x="8537583" y="3459879"/>
              <a:ext cx="686760" cy="2932985"/>
              <a:chOff x="7465339" y="3394474"/>
              <a:chExt cx="686760" cy="2932985"/>
            </a:xfrm>
            <a:solidFill>
              <a:schemeClr val="accent2"/>
            </a:solidFill>
          </p:grpSpPr>
          <p:sp>
            <p:nvSpPr>
              <p:cNvPr id="114" name="Rectangle 60"/>
              <p:cNvSpPr/>
              <p:nvPr/>
            </p:nvSpPr>
            <p:spPr bwMode="auto">
              <a:xfrm>
                <a:off x="7465339" y="3394474"/>
                <a:ext cx="686760" cy="2932985"/>
              </a:xfrm>
              <a:prstGeom prst="rect">
                <a:avLst/>
              </a:prstGeom>
              <a:solidFill>
                <a:schemeClr val="accent1"/>
              </a:solidFill>
              <a:ln w="19050">
                <a:solidFill>
                  <a:schemeClr val="tx1">
                    <a:lumMod val="75000"/>
                  </a:schemeClr>
                </a:solidFill>
                <a:prstDash val="dash"/>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Yammer</a:t>
                </a:r>
              </a:p>
            </p:txBody>
          </p:sp>
          <p:sp>
            <p:nvSpPr>
              <p:cNvPr id="101" name="Freeform 5"/>
              <p:cNvSpPr>
                <a:spLocks noChangeAspect="1" noEditPoints="1"/>
              </p:cNvSpPr>
              <p:nvPr/>
            </p:nvSpPr>
            <p:spPr bwMode="black">
              <a:xfrm>
                <a:off x="7658246" y="3569855"/>
                <a:ext cx="343527" cy="289793"/>
              </a:xfrm>
              <a:custGeom>
                <a:avLst/>
                <a:gdLst>
                  <a:gd name="T0" fmla="*/ 202 w 389"/>
                  <a:gd name="T1" fmla="*/ 6 h 328"/>
                  <a:gd name="T2" fmla="*/ 177 w 389"/>
                  <a:gd name="T3" fmla="*/ 18 h 328"/>
                  <a:gd name="T4" fmla="*/ 177 w 389"/>
                  <a:gd name="T5" fmla="*/ 19 h 328"/>
                  <a:gd name="T6" fmla="*/ 177 w 389"/>
                  <a:gd name="T7" fmla="*/ 20 h 328"/>
                  <a:gd name="T8" fmla="*/ 177 w 389"/>
                  <a:gd name="T9" fmla="*/ 20 h 328"/>
                  <a:gd name="T10" fmla="*/ 113 w 389"/>
                  <a:gd name="T11" fmla="*/ 188 h 328"/>
                  <a:gd name="T12" fmla="*/ 112 w 389"/>
                  <a:gd name="T13" fmla="*/ 188 h 328"/>
                  <a:gd name="T14" fmla="*/ 44 w 389"/>
                  <a:gd name="T15" fmla="*/ 17 h 328"/>
                  <a:gd name="T16" fmla="*/ 44 w 389"/>
                  <a:gd name="T17" fmla="*/ 17 h 328"/>
                  <a:gd name="T18" fmla="*/ 43 w 389"/>
                  <a:gd name="T19" fmla="*/ 14 h 328"/>
                  <a:gd name="T20" fmla="*/ 16 w 389"/>
                  <a:gd name="T21" fmla="*/ 4 h 328"/>
                  <a:gd name="T22" fmla="*/ 4 w 389"/>
                  <a:gd name="T23" fmla="*/ 30 h 328"/>
                  <a:gd name="T24" fmla="*/ 90 w 389"/>
                  <a:gd name="T25" fmla="*/ 241 h 328"/>
                  <a:gd name="T26" fmla="*/ 85 w 389"/>
                  <a:gd name="T27" fmla="*/ 252 h 328"/>
                  <a:gd name="T28" fmla="*/ 41 w 389"/>
                  <a:gd name="T29" fmla="*/ 291 h 328"/>
                  <a:gd name="T30" fmla="*/ 29 w 389"/>
                  <a:gd name="T31" fmla="*/ 291 h 328"/>
                  <a:gd name="T32" fmla="*/ 11 w 389"/>
                  <a:gd name="T33" fmla="*/ 304 h 328"/>
                  <a:gd name="T34" fmla="*/ 23 w 389"/>
                  <a:gd name="T35" fmla="*/ 326 h 328"/>
                  <a:gd name="T36" fmla="*/ 44 w 389"/>
                  <a:gd name="T37" fmla="*/ 328 h 328"/>
                  <a:gd name="T38" fmla="*/ 123 w 389"/>
                  <a:gd name="T39" fmla="*/ 260 h 328"/>
                  <a:gd name="T40" fmla="*/ 213 w 389"/>
                  <a:gd name="T41" fmla="*/ 36 h 328"/>
                  <a:gd name="T42" fmla="*/ 215 w 389"/>
                  <a:gd name="T43" fmla="*/ 32 h 328"/>
                  <a:gd name="T44" fmla="*/ 214 w 389"/>
                  <a:gd name="T45" fmla="*/ 32 h 328"/>
                  <a:gd name="T46" fmla="*/ 215 w 389"/>
                  <a:gd name="T47" fmla="*/ 31 h 328"/>
                  <a:gd name="T48" fmla="*/ 202 w 389"/>
                  <a:gd name="T49" fmla="*/ 6 h 328"/>
                  <a:gd name="T50" fmla="*/ 389 w 389"/>
                  <a:gd name="T51" fmla="*/ 169 h 328"/>
                  <a:gd name="T52" fmla="*/ 370 w 389"/>
                  <a:gd name="T53" fmla="*/ 188 h 328"/>
                  <a:gd name="T54" fmla="*/ 254 w 389"/>
                  <a:gd name="T55" fmla="*/ 170 h 328"/>
                  <a:gd name="T56" fmla="*/ 370 w 389"/>
                  <a:gd name="T57" fmla="*/ 149 h 328"/>
                  <a:gd name="T58" fmla="*/ 389 w 389"/>
                  <a:gd name="T59" fmla="*/ 169 h 328"/>
                  <a:gd name="T60" fmla="*/ 342 w 389"/>
                  <a:gd name="T61" fmla="*/ 52 h 328"/>
                  <a:gd name="T62" fmla="*/ 335 w 389"/>
                  <a:gd name="T63" fmla="*/ 78 h 328"/>
                  <a:gd name="T64" fmla="*/ 225 w 389"/>
                  <a:gd name="T65" fmla="*/ 119 h 328"/>
                  <a:gd name="T66" fmla="*/ 316 w 389"/>
                  <a:gd name="T67" fmla="*/ 44 h 328"/>
                  <a:gd name="T68" fmla="*/ 342 w 389"/>
                  <a:gd name="T69" fmla="*/ 52 h 328"/>
                  <a:gd name="T70" fmla="*/ 316 w 389"/>
                  <a:gd name="T71" fmla="*/ 296 h 328"/>
                  <a:gd name="T72" fmla="*/ 225 w 389"/>
                  <a:gd name="T73" fmla="*/ 221 h 328"/>
                  <a:gd name="T74" fmla="*/ 335 w 389"/>
                  <a:gd name="T75" fmla="*/ 262 h 328"/>
                  <a:gd name="T76" fmla="*/ 342 w 389"/>
                  <a:gd name="T77" fmla="*/ 288 h 328"/>
                  <a:gd name="T78" fmla="*/ 316 w 389"/>
                  <a:gd name="T79" fmla="*/ 29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9" h="328">
                    <a:moveTo>
                      <a:pt x="202" y="6"/>
                    </a:moveTo>
                    <a:cubicBezTo>
                      <a:pt x="192" y="3"/>
                      <a:pt x="181" y="8"/>
                      <a:pt x="177" y="18"/>
                    </a:cubicBezTo>
                    <a:cubicBezTo>
                      <a:pt x="177" y="18"/>
                      <a:pt x="177" y="19"/>
                      <a:pt x="177" y="19"/>
                    </a:cubicBezTo>
                    <a:cubicBezTo>
                      <a:pt x="177" y="20"/>
                      <a:pt x="177" y="20"/>
                      <a:pt x="177" y="20"/>
                    </a:cubicBezTo>
                    <a:cubicBezTo>
                      <a:pt x="177" y="20"/>
                      <a:pt x="177" y="20"/>
                      <a:pt x="177" y="20"/>
                    </a:cubicBezTo>
                    <a:cubicBezTo>
                      <a:pt x="170" y="38"/>
                      <a:pt x="113" y="188"/>
                      <a:pt x="113" y="188"/>
                    </a:cubicBezTo>
                    <a:cubicBezTo>
                      <a:pt x="112" y="188"/>
                      <a:pt x="112" y="188"/>
                      <a:pt x="112" y="188"/>
                    </a:cubicBezTo>
                    <a:cubicBezTo>
                      <a:pt x="44" y="17"/>
                      <a:pt x="44" y="17"/>
                      <a:pt x="44" y="17"/>
                    </a:cubicBezTo>
                    <a:cubicBezTo>
                      <a:pt x="44" y="17"/>
                      <a:pt x="44" y="17"/>
                      <a:pt x="44" y="17"/>
                    </a:cubicBezTo>
                    <a:cubicBezTo>
                      <a:pt x="43" y="14"/>
                      <a:pt x="43" y="14"/>
                      <a:pt x="43" y="14"/>
                    </a:cubicBezTo>
                    <a:cubicBezTo>
                      <a:pt x="38" y="5"/>
                      <a:pt x="27" y="0"/>
                      <a:pt x="16" y="4"/>
                    </a:cubicBezTo>
                    <a:cubicBezTo>
                      <a:pt x="6" y="8"/>
                      <a:pt x="0" y="19"/>
                      <a:pt x="4" y="30"/>
                    </a:cubicBezTo>
                    <a:cubicBezTo>
                      <a:pt x="12" y="51"/>
                      <a:pt x="90" y="241"/>
                      <a:pt x="90" y="241"/>
                    </a:cubicBezTo>
                    <a:cubicBezTo>
                      <a:pt x="85" y="252"/>
                      <a:pt x="85" y="252"/>
                      <a:pt x="85" y="252"/>
                    </a:cubicBezTo>
                    <a:cubicBezTo>
                      <a:pt x="77" y="276"/>
                      <a:pt x="67" y="291"/>
                      <a:pt x="41" y="291"/>
                    </a:cubicBezTo>
                    <a:cubicBezTo>
                      <a:pt x="39" y="291"/>
                      <a:pt x="30" y="291"/>
                      <a:pt x="29" y="291"/>
                    </a:cubicBezTo>
                    <a:cubicBezTo>
                      <a:pt x="21" y="290"/>
                      <a:pt x="13" y="296"/>
                      <a:pt x="11" y="304"/>
                    </a:cubicBezTo>
                    <a:cubicBezTo>
                      <a:pt x="8" y="314"/>
                      <a:pt x="14" y="323"/>
                      <a:pt x="23" y="326"/>
                    </a:cubicBezTo>
                    <a:cubicBezTo>
                      <a:pt x="30" y="327"/>
                      <a:pt x="37" y="328"/>
                      <a:pt x="44" y="328"/>
                    </a:cubicBezTo>
                    <a:cubicBezTo>
                      <a:pt x="91" y="328"/>
                      <a:pt x="107" y="300"/>
                      <a:pt x="123" y="260"/>
                    </a:cubicBezTo>
                    <a:cubicBezTo>
                      <a:pt x="123" y="260"/>
                      <a:pt x="209" y="45"/>
                      <a:pt x="213" y="36"/>
                    </a:cubicBezTo>
                    <a:cubicBezTo>
                      <a:pt x="214" y="34"/>
                      <a:pt x="214" y="33"/>
                      <a:pt x="215" y="32"/>
                    </a:cubicBezTo>
                    <a:cubicBezTo>
                      <a:pt x="214" y="32"/>
                      <a:pt x="214" y="32"/>
                      <a:pt x="214" y="32"/>
                    </a:cubicBezTo>
                    <a:cubicBezTo>
                      <a:pt x="215" y="31"/>
                      <a:pt x="215" y="31"/>
                      <a:pt x="215" y="31"/>
                    </a:cubicBezTo>
                    <a:cubicBezTo>
                      <a:pt x="218" y="20"/>
                      <a:pt x="212" y="9"/>
                      <a:pt x="202" y="6"/>
                    </a:cubicBezTo>
                    <a:close/>
                    <a:moveTo>
                      <a:pt x="389" y="169"/>
                    </a:moveTo>
                    <a:cubicBezTo>
                      <a:pt x="389" y="179"/>
                      <a:pt x="381" y="188"/>
                      <a:pt x="370" y="188"/>
                    </a:cubicBezTo>
                    <a:cubicBezTo>
                      <a:pt x="359" y="188"/>
                      <a:pt x="254" y="181"/>
                      <a:pt x="254" y="170"/>
                    </a:cubicBezTo>
                    <a:cubicBezTo>
                      <a:pt x="254" y="159"/>
                      <a:pt x="359" y="149"/>
                      <a:pt x="370" y="149"/>
                    </a:cubicBezTo>
                    <a:cubicBezTo>
                      <a:pt x="381" y="149"/>
                      <a:pt x="389" y="158"/>
                      <a:pt x="389" y="169"/>
                    </a:cubicBezTo>
                    <a:close/>
                    <a:moveTo>
                      <a:pt x="342" y="52"/>
                    </a:moveTo>
                    <a:cubicBezTo>
                      <a:pt x="348" y="61"/>
                      <a:pt x="344" y="73"/>
                      <a:pt x="335" y="78"/>
                    </a:cubicBezTo>
                    <a:cubicBezTo>
                      <a:pt x="326" y="83"/>
                      <a:pt x="231" y="128"/>
                      <a:pt x="225" y="119"/>
                    </a:cubicBezTo>
                    <a:cubicBezTo>
                      <a:pt x="220" y="109"/>
                      <a:pt x="307" y="49"/>
                      <a:pt x="316" y="44"/>
                    </a:cubicBezTo>
                    <a:cubicBezTo>
                      <a:pt x="325" y="39"/>
                      <a:pt x="337" y="42"/>
                      <a:pt x="342" y="52"/>
                    </a:cubicBezTo>
                    <a:close/>
                    <a:moveTo>
                      <a:pt x="316" y="296"/>
                    </a:moveTo>
                    <a:cubicBezTo>
                      <a:pt x="307" y="290"/>
                      <a:pt x="220" y="230"/>
                      <a:pt x="225" y="221"/>
                    </a:cubicBezTo>
                    <a:cubicBezTo>
                      <a:pt x="231" y="212"/>
                      <a:pt x="326" y="256"/>
                      <a:pt x="335" y="262"/>
                    </a:cubicBezTo>
                    <a:cubicBezTo>
                      <a:pt x="344" y="267"/>
                      <a:pt x="348" y="279"/>
                      <a:pt x="342" y="288"/>
                    </a:cubicBezTo>
                    <a:cubicBezTo>
                      <a:pt x="337" y="298"/>
                      <a:pt x="325" y="301"/>
                      <a:pt x="316" y="296"/>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endParaRPr lang="en-US" sz="1764" dirty="0">
                  <a:solidFill>
                    <a:srgbClr val="FFFFFF"/>
                  </a:solidFill>
                </a:endParaRPr>
              </a:p>
            </p:txBody>
          </p:sp>
        </p:grpSp>
        <p:grpSp>
          <p:nvGrpSpPr>
            <p:cNvPr id="3" name="Group 1155"/>
            <p:cNvGrpSpPr/>
            <p:nvPr/>
          </p:nvGrpSpPr>
          <p:grpSpPr>
            <a:xfrm>
              <a:off x="7004283" y="3459879"/>
              <a:ext cx="686760" cy="2932985"/>
              <a:chOff x="8231989" y="3394473"/>
              <a:chExt cx="686760" cy="2932985"/>
            </a:xfrm>
            <a:solidFill>
              <a:schemeClr val="accent2"/>
            </a:solidFill>
          </p:grpSpPr>
          <p:sp>
            <p:nvSpPr>
              <p:cNvPr id="116" name="Rectangle 66"/>
              <p:cNvSpPr/>
              <p:nvPr/>
            </p:nvSpPr>
            <p:spPr bwMode="auto">
              <a:xfrm>
                <a:off x="8231989" y="3394473"/>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Dynamics CRM</a:t>
                </a:r>
              </a:p>
            </p:txBody>
          </p:sp>
          <p:sp>
            <p:nvSpPr>
              <p:cNvPr id="103" name="Freeform 144"/>
              <p:cNvSpPr>
                <a:spLocks noChangeAspect="1" noEditPoints="1"/>
              </p:cNvSpPr>
              <p:nvPr/>
            </p:nvSpPr>
            <p:spPr bwMode="black">
              <a:xfrm>
                <a:off x="8358199" y="3485352"/>
                <a:ext cx="389247" cy="365678"/>
              </a:xfrm>
              <a:custGeom>
                <a:avLst/>
                <a:gdLst>
                  <a:gd name="T0" fmla="*/ 1091 w 1412"/>
                  <a:gd name="T1" fmla="*/ 240 h 1327"/>
                  <a:gd name="T2" fmla="*/ 1091 w 1412"/>
                  <a:gd name="T3" fmla="*/ 1152 h 1327"/>
                  <a:gd name="T4" fmla="*/ 1048 w 1412"/>
                  <a:gd name="T5" fmla="*/ 1159 h 1327"/>
                  <a:gd name="T6" fmla="*/ 0 w 1412"/>
                  <a:gd name="T7" fmla="*/ 1321 h 1327"/>
                  <a:gd name="T8" fmla="*/ 695 w 1412"/>
                  <a:gd name="T9" fmla="*/ 1074 h 1327"/>
                  <a:gd name="T10" fmla="*/ 715 w 1412"/>
                  <a:gd name="T11" fmla="*/ 1072 h 1327"/>
                  <a:gd name="T12" fmla="*/ 726 w 1412"/>
                  <a:gd name="T13" fmla="*/ 1066 h 1327"/>
                  <a:gd name="T14" fmla="*/ 726 w 1412"/>
                  <a:gd name="T15" fmla="*/ 750 h 1327"/>
                  <a:gd name="T16" fmla="*/ 1061 w 1412"/>
                  <a:gd name="T17" fmla="*/ 230 h 1327"/>
                  <a:gd name="T18" fmla="*/ 1061 w 1412"/>
                  <a:gd name="T19" fmla="*/ 230 h 1327"/>
                  <a:gd name="T20" fmla="*/ 1091 w 1412"/>
                  <a:gd name="T21" fmla="*/ 240 h 1327"/>
                  <a:gd name="T22" fmla="*/ 1390 w 1412"/>
                  <a:gd name="T23" fmla="*/ 450 h 1327"/>
                  <a:gd name="T24" fmla="*/ 1390 w 1412"/>
                  <a:gd name="T25" fmla="*/ 450 h 1327"/>
                  <a:gd name="T26" fmla="*/ 1200 w 1412"/>
                  <a:gd name="T27" fmla="*/ 638 h 1327"/>
                  <a:gd name="T28" fmla="*/ 1117 w 1412"/>
                  <a:gd name="T29" fmla="*/ 714 h 1327"/>
                  <a:gd name="T30" fmla="*/ 1117 w 1412"/>
                  <a:gd name="T31" fmla="*/ 1182 h 1327"/>
                  <a:gd name="T32" fmla="*/ 1088 w 1412"/>
                  <a:gd name="T33" fmla="*/ 1190 h 1327"/>
                  <a:gd name="T34" fmla="*/ 755 w 1412"/>
                  <a:gd name="T35" fmla="*/ 1144 h 1327"/>
                  <a:gd name="T36" fmla="*/ 1 w 1412"/>
                  <a:gd name="T37" fmla="*/ 1321 h 1327"/>
                  <a:gd name="T38" fmla="*/ 11 w 1412"/>
                  <a:gd name="T39" fmla="*/ 1322 h 1327"/>
                  <a:gd name="T40" fmla="*/ 1384 w 1412"/>
                  <a:gd name="T41" fmla="*/ 1327 h 1327"/>
                  <a:gd name="T42" fmla="*/ 1384 w 1412"/>
                  <a:gd name="T43" fmla="*/ 1327 h 1327"/>
                  <a:gd name="T44" fmla="*/ 1412 w 1412"/>
                  <a:gd name="T45" fmla="*/ 1317 h 1327"/>
                  <a:gd name="T46" fmla="*/ 1412 w 1412"/>
                  <a:gd name="T47" fmla="*/ 462 h 1327"/>
                  <a:gd name="T48" fmla="*/ 1390 w 1412"/>
                  <a:gd name="T49" fmla="*/ 450 h 1327"/>
                  <a:gd name="T50" fmla="*/ 700 w 1412"/>
                  <a:gd name="T51" fmla="*/ 9 h 1327"/>
                  <a:gd name="T52" fmla="*/ 666 w 1412"/>
                  <a:gd name="T53" fmla="*/ 0 h 1327"/>
                  <a:gd name="T54" fmla="*/ 666 w 1412"/>
                  <a:gd name="T55" fmla="*/ 0 h 1327"/>
                  <a:gd name="T56" fmla="*/ 666 w 1412"/>
                  <a:gd name="T57" fmla="*/ 0 h 1327"/>
                  <a:gd name="T58" fmla="*/ 665 w 1412"/>
                  <a:gd name="T59" fmla="*/ 0 h 1327"/>
                  <a:gd name="T60" fmla="*/ 665 w 1412"/>
                  <a:gd name="T61" fmla="*/ 4 h 1327"/>
                  <a:gd name="T62" fmla="*/ 464 w 1412"/>
                  <a:gd name="T63" fmla="*/ 568 h 1327"/>
                  <a:gd name="T64" fmla="*/ 0 w 1412"/>
                  <a:gd name="T65" fmla="*/ 1215 h 1327"/>
                  <a:gd name="T66" fmla="*/ 0 w 1412"/>
                  <a:gd name="T67" fmla="*/ 1321 h 1327"/>
                  <a:gd name="T68" fmla="*/ 661 w 1412"/>
                  <a:gd name="T69" fmla="*/ 1053 h 1327"/>
                  <a:gd name="T70" fmla="*/ 676 w 1412"/>
                  <a:gd name="T71" fmla="*/ 1052 h 1327"/>
                  <a:gd name="T72" fmla="*/ 700 w 1412"/>
                  <a:gd name="T73" fmla="*/ 1044 h 1327"/>
                  <a:gd name="T74" fmla="*/ 700 w 1412"/>
                  <a:gd name="T75" fmla="*/ 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2" h="1327">
                    <a:moveTo>
                      <a:pt x="1091" y="240"/>
                    </a:moveTo>
                    <a:cubicBezTo>
                      <a:pt x="1091" y="1152"/>
                      <a:pt x="1091" y="1152"/>
                      <a:pt x="1091" y="1152"/>
                    </a:cubicBezTo>
                    <a:cubicBezTo>
                      <a:pt x="1048" y="1159"/>
                      <a:pt x="1048" y="1159"/>
                      <a:pt x="1048" y="1159"/>
                    </a:cubicBezTo>
                    <a:cubicBezTo>
                      <a:pt x="1047" y="1159"/>
                      <a:pt x="491" y="1018"/>
                      <a:pt x="0" y="1321"/>
                    </a:cubicBezTo>
                    <a:cubicBezTo>
                      <a:pt x="0" y="1321"/>
                      <a:pt x="257" y="1103"/>
                      <a:pt x="695" y="1074"/>
                    </a:cubicBezTo>
                    <a:cubicBezTo>
                      <a:pt x="715" y="1072"/>
                      <a:pt x="715" y="1072"/>
                      <a:pt x="715" y="1072"/>
                    </a:cubicBezTo>
                    <a:cubicBezTo>
                      <a:pt x="726" y="1066"/>
                      <a:pt x="726" y="1066"/>
                      <a:pt x="726" y="1066"/>
                    </a:cubicBezTo>
                    <a:cubicBezTo>
                      <a:pt x="726" y="750"/>
                      <a:pt x="726" y="750"/>
                      <a:pt x="726" y="750"/>
                    </a:cubicBezTo>
                    <a:cubicBezTo>
                      <a:pt x="854" y="620"/>
                      <a:pt x="979" y="433"/>
                      <a:pt x="1061" y="230"/>
                    </a:cubicBezTo>
                    <a:cubicBezTo>
                      <a:pt x="1061" y="230"/>
                      <a:pt x="1061" y="230"/>
                      <a:pt x="1061" y="230"/>
                    </a:cubicBezTo>
                    <a:lnTo>
                      <a:pt x="1091" y="240"/>
                    </a:lnTo>
                    <a:close/>
                    <a:moveTo>
                      <a:pt x="1390" y="450"/>
                    </a:moveTo>
                    <a:cubicBezTo>
                      <a:pt x="1390" y="450"/>
                      <a:pt x="1390" y="450"/>
                      <a:pt x="1390" y="450"/>
                    </a:cubicBezTo>
                    <a:cubicBezTo>
                      <a:pt x="1390" y="450"/>
                      <a:pt x="1342" y="510"/>
                      <a:pt x="1200" y="638"/>
                    </a:cubicBezTo>
                    <a:cubicBezTo>
                      <a:pt x="1167" y="668"/>
                      <a:pt x="1149" y="686"/>
                      <a:pt x="1117" y="714"/>
                    </a:cubicBezTo>
                    <a:cubicBezTo>
                      <a:pt x="1117" y="1182"/>
                      <a:pt x="1117" y="1182"/>
                      <a:pt x="1117" y="1182"/>
                    </a:cubicBezTo>
                    <a:cubicBezTo>
                      <a:pt x="1088" y="1190"/>
                      <a:pt x="1088" y="1190"/>
                      <a:pt x="1088" y="1190"/>
                    </a:cubicBezTo>
                    <a:cubicBezTo>
                      <a:pt x="1088" y="1189"/>
                      <a:pt x="965" y="1150"/>
                      <a:pt x="755" y="1144"/>
                    </a:cubicBezTo>
                    <a:cubicBezTo>
                      <a:pt x="547" y="1137"/>
                      <a:pt x="237" y="1195"/>
                      <a:pt x="1" y="1321"/>
                    </a:cubicBezTo>
                    <a:cubicBezTo>
                      <a:pt x="11" y="1322"/>
                      <a:pt x="11" y="1322"/>
                      <a:pt x="11" y="1322"/>
                    </a:cubicBezTo>
                    <a:cubicBezTo>
                      <a:pt x="11" y="1322"/>
                      <a:pt x="646" y="1074"/>
                      <a:pt x="1384" y="1327"/>
                    </a:cubicBezTo>
                    <a:cubicBezTo>
                      <a:pt x="1384" y="1327"/>
                      <a:pt x="1384" y="1327"/>
                      <a:pt x="1384" y="1327"/>
                    </a:cubicBezTo>
                    <a:cubicBezTo>
                      <a:pt x="1412" y="1317"/>
                      <a:pt x="1412" y="1317"/>
                      <a:pt x="1412" y="1317"/>
                    </a:cubicBezTo>
                    <a:cubicBezTo>
                      <a:pt x="1412" y="462"/>
                      <a:pt x="1412" y="462"/>
                      <a:pt x="1412" y="462"/>
                    </a:cubicBezTo>
                    <a:lnTo>
                      <a:pt x="1390" y="450"/>
                    </a:lnTo>
                    <a:close/>
                    <a:moveTo>
                      <a:pt x="700" y="9"/>
                    </a:moveTo>
                    <a:cubicBezTo>
                      <a:pt x="666" y="0"/>
                      <a:pt x="666" y="0"/>
                      <a:pt x="666" y="0"/>
                    </a:cubicBezTo>
                    <a:cubicBezTo>
                      <a:pt x="666" y="0"/>
                      <a:pt x="666" y="0"/>
                      <a:pt x="666" y="0"/>
                    </a:cubicBezTo>
                    <a:cubicBezTo>
                      <a:pt x="666" y="0"/>
                      <a:pt x="666" y="0"/>
                      <a:pt x="666" y="0"/>
                    </a:cubicBezTo>
                    <a:cubicBezTo>
                      <a:pt x="665" y="0"/>
                      <a:pt x="665" y="0"/>
                      <a:pt x="665" y="0"/>
                    </a:cubicBezTo>
                    <a:cubicBezTo>
                      <a:pt x="665" y="4"/>
                      <a:pt x="665" y="4"/>
                      <a:pt x="665" y="4"/>
                    </a:cubicBezTo>
                    <a:cubicBezTo>
                      <a:pt x="661" y="33"/>
                      <a:pt x="625" y="255"/>
                      <a:pt x="464" y="568"/>
                    </a:cubicBezTo>
                    <a:cubicBezTo>
                      <a:pt x="368" y="753"/>
                      <a:pt x="223" y="984"/>
                      <a:pt x="0" y="1215"/>
                    </a:cubicBezTo>
                    <a:cubicBezTo>
                      <a:pt x="0" y="1321"/>
                      <a:pt x="0" y="1321"/>
                      <a:pt x="0" y="1321"/>
                    </a:cubicBezTo>
                    <a:cubicBezTo>
                      <a:pt x="0" y="1321"/>
                      <a:pt x="237" y="1097"/>
                      <a:pt x="661" y="1053"/>
                    </a:cubicBezTo>
                    <a:cubicBezTo>
                      <a:pt x="676" y="1052"/>
                      <a:pt x="676" y="1052"/>
                      <a:pt x="676" y="1052"/>
                    </a:cubicBezTo>
                    <a:cubicBezTo>
                      <a:pt x="700" y="1044"/>
                      <a:pt x="700" y="1044"/>
                      <a:pt x="700" y="1044"/>
                    </a:cubicBezTo>
                    <a:lnTo>
                      <a:pt x="700" y="9"/>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endParaRPr lang="en-US" sz="1764" dirty="0">
                  <a:solidFill>
                    <a:srgbClr val="FFFFFF"/>
                  </a:solidFill>
                </a:endParaRPr>
              </a:p>
            </p:txBody>
          </p:sp>
        </p:grpSp>
        <p:pic>
          <p:nvPicPr>
            <p:cNvPr id="104"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5795" y="3573462"/>
              <a:ext cx="434899" cy="434899"/>
            </a:xfrm>
            <a:prstGeom prst="rect">
              <a:avLst/>
            </a:prstGeom>
          </p:spPr>
        </p:pic>
        <p:sp>
          <p:nvSpPr>
            <p:cNvPr id="118" name="Rectangle 72"/>
            <p:cNvSpPr/>
            <p:nvPr/>
          </p:nvSpPr>
          <p:spPr bwMode="auto">
            <a:xfrm>
              <a:off x="7770933" y="3459879"/>
              <a:ext cx="686760" cy="2932985"/>
            </a:xfrm>
            <a:prstGeom prst="rect">
              <a:avLst/>
            </a:prstGeom>
            <a:solidFill>
              <a:schemeClr val="accent1"/>
            </a:solidFill>
            <a:ln w="19050">
              <a:solidFill>
                <a:schemeClr val="tx1">
                  <a:lumMod val="75000"/>
                </a:schemeClr>
              </a:solidFill>
              <a:prstDash val="dash"/>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Delve</a:t>
              </a:r>
            </a:p>
          </p:txBody>
        </p:sp>
        <p:pic>
          <p:nvPicPr>
            <p:cNvPr id="106"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9186" y="3556537"/>
              <a:ext cx="430917" cy="410397"/>
            </a:xfrm>
            <a:prstGeom prst="rect">
              <a:avLst/>
            </a:prstGeom>
          </p:spPr>
        </p:pic>
        <p:pic>
          <p:nvPicPr>
            <p:cNvPr id="107" name="Picture 116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5879" y="3547241"/>
              <a:ext cx="486918" cy="457200"/>
            </a:xfrm>
            <a:prstGeom prst="rect">
              <a:avLst/>
            </a:prstGeom>
          </p:spPr>
        </p:pic>
        <p:pic>
          <p:nvPicPr>
            <p:cNvPr id="67" name="Picture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6735" y="3557050"/>
              <a:ext cx="409372" cy="409372"/>
            </a:xfrm>
            <a:prstGeom prst="rect">
              <a:avLst/>
            </a:prstGeom>
          </p:spPr>
        </p:pic>
      </p:grpSp>
      <p:sp>
        <p:nvSpPr>
          <p:cNvPr id="99" name="Rounded Rectangle 23"/>
          <p:cNvSpPr/>
          <p:nvPr/>
        </p:nvSpPr>
        <p:spPr bwMode="auto">
          <a:xfrm>
            <a:off x="2849486" y="2383444"/>
            <a:ext cx="6684153" cy="911458"/>
          </a:xfrm>
          <a:prstGeom prst="roundRect">
            <a:avLst/>
          </a:prstGeom>
          <a:solidFill>
            <a:srgbClr val="505050"/>
          </a:solidFill>
          <a:ln w="38100">
            <a:solidFill>
              <a:schemeClr val="tx1"/>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17" tIns="45708" rIns="91417" bIns="45708" numCol="1" rtlCol="0" anchor="ctr" anchorCtr="0" compatLnSpc="1">
            <a:prstTxWarp prst="textNoShape">
              <a:avLst/>
            </a:prstTxWarp>
          </a:bodyPr>
          <a:lstStyle/>
          <a:p>
            <a:pPr algn="ctr" defTabSz="913916" fontAlgn="base">
              <a:spcBef>
                <a:spcPct val="0"/>
              </a:spcBef>
              <a:spcAft>
                <a:spcPct val="0"/>
              </a:spcAft>
            </a:pPr>
            <a:endParaRPr lang="en-US" sz="2744" dirty="0">
              <a:gradFill>
                <a:gsLst>
                  <a:gs pos="0">
                    <a:srgbClr val="FFFFFF"/>
                  </a:gs>
                  <a:gs pos="100000">
                    <a:srgbClr val="FFFFFF"/>
                  </a:gs>
                </a:gsLst>
                <a:lin ang="5400000" scaled="0"/>
              </a:gradFill>
            </a:endParaRPr>
          </a:p>
        </p:txBody>
      </p:sp>
      <p:grpSp>
        <p:nvGrpSpPr>
          <p:cNvPr id="108" name="Group 1169"/>
          <p:cNvGrpSpPr/>
          <p:nvPr/>
        </p:nvGrpSpPr>
        <p:grpSpPr>
          <a:xfrm>
            <a:off x="4432786" y="2619823"/>
            <a:ext cx="3661200" cy="512801"/>
            <a:chOff x="4558694" y="2774161"/>
            <a:chExt cx="3735588" cy="523220"/>
          </a:xfrm>
        </p:grpSpPr>
        <p:pic>
          <p:nvPicPr>
            <p:cNvPr id="109" name="Picture 117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8694" y="2778333"/>
              <a:ext cx="627505" cy="514876"/>
            </a:xfrm>
            <a:prstGeom prst="rect">
              <a:avLst/>
            </a:prstGeom>
          </p:spPr>
        </p:pic>
        <p:sp>
          <p:nvSpPr>
            <p:cNvPr id="110" name="Rectangle 1171"/>
            <p:cNvSpPr/>
            <p:nvPr/>
          </p:nvSpPr>
          <p:spPr>
            <a:xfrm>
              <a:off x="5253000" y="2774161"/>
              <a:ext cx="3041282" cy="523220"/>
            </a:xfrm>
            <a:prstGeom prst="rect">
              <a:avLst/>
            </a:prstGeom>
          </p:spPr>
          <p:txBody>
            <a:bodyPr wrap="none">
              <a:spAutoFit/>
            </a:bodyPr>
            <a:lstStyle/>
            <a:p>
              <a:pPr algn="ctr" defTabSz="913916" fontAlgn="base">
                <a:spcBef>
                  <a:spcPct val="0"/>
                </a:spcBef>
                <a:spcAft>
                  <a:spcPct val="0"/>
                </a:spcAft>
              </a:pPr>
              <a:r>
                <a:rPr lang="en-US" sz="2744" dirty="0">
                  <a:gradFill>
                    <a:gsLst>
                      <a:gs pos="0">
                        <a:srgbClr val="FFFFFF"/>
                      </a:gs>
                      <a:gs pos="100000">
                        <a:srgbClr val="FFFFFF"/>
                      </a:gs>
                    </a:gsLst>
                    <a:lin ang="5400000" scaled="0"/>
                  </a:gradFill>
                </a:rPr>
                <a:t>Office 365 Groups</a:t>
              </a:r>
            </a:p>
          </p:txBody>
        </p:sp>
      </p:grpSp>
    </p:spTree>
    <p:extLst>
      <p:ext uri="{BB962C8B-B14F-4D97-AF65-F5344CB8AC3E}">
        <p14:creationId xmlns:p14="http://schemas.microsoft.com/office/powerpoint/2010/main" val="194169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1156"/>
                                        </p:tgtEl>
                                        <p:attrNameLst>
                                          <p:attrName>style.visibility</p:attrName>
                                        </p:attrNameLst>
                                      </p:cBhvr>
                                      <p:to>
                                        <p:strVal val="visible"/>
                                      </p:to>
                                    </p:set>
                                    <p:animEffect transition="in" filter="fade">
                                      <p:cBhvr>
                                        <p:cTn id="7" dur="500"/>
                                        <p:tgtEl>
                                          <p:spTgt spid="1156"/>
                                        </p:tgtEl>
                                      </p:cBhvr>
                                    </p:animEffect>
                                  </p:childTnLst>
                                </p:cTn>
                              </p:par>
                              <p:par>
                                <p:cTn id="8" presetID="42" presetClass="path" presetSubtype="0" accel="50000" decel="50000" fill="hold" nodeType="withEffect">
                                  <p:stCondLst>
                                    <p:cond delay="300"/>
                                  </p:stCondLst>
                                  <p:childTnLst>
                                    <p:animMotion origin="layout" path="M 1.28925E-6 -2.11076E-6 L 0.03536 -2.11076E-6 " pathEditMode="relative" rAng="0" ptsTypes="AA">
                                      <p:cBhvr>
                                        <p:cTn id="9" dur="750" spd="-100000" fill="hold"/>
                                        <p:tgtEl>
                                          <p:spTgt spid="1156"/>
                                        </p:tgtEl>
                                        <p:attrNameLst>
                                          <p:attrName>ppt_x</p:attrName>
                                          <p:attrName>ppt_y</p:attrName>
                                        </p:attrNameLst>
                                      </p:cBhvr>
                                      <p:rCtr x="1762" y="0"/>
                                    </p:animMotion>
                                  </p:childTnLst>
                                </p:cTn>
                              </p:par>
                              <p:par>
                                <p:cTn id="10" presetID="10" presetClass="entr" presetSubtype="0" fill="hold" nodeType="withEffect">
                                  <p:stCondLst>
                                    <p:cond delay="300"/>
                                  </p:stCondLst>
                                  <p:childTnLst>
                                    <p:set>
                                      <p:cBhvr>
                                        <p:cTn id="11" dur="1" fill="hold">
                                          <p:stCondLst>
                                            <p:cond delay="0"/>
                                          </p:stCondLst>
                                        </p:cTn>
                                        <p:tgtEl>
                                          <p:spTgt spid="1157"/>
                                        </p:tgtEl>
                                        <p:attrNameLst>
                                          <p:attrName>style.visibility</p:attrName>
                                        </p:attrNameLst>
                                      </p:cBhvr>
                                      <p:to>
                                        <p:strVal val="visible"/>
                                      </p:to>
                                    </p:set>
                                    <p:animEffect transition="in" filter="fade">
                                      <p:cBhvr>
                                        <p:cTn id="12" dur="500"/>
                                        <p:tgtEl>
                                          <p:spTgt spid="1157"/>
                                        </p:tgtEl>
                                      </p:cBhvr>
                                    </p:animEffect>
                                  </p:childTnLst>
                                </p:cTn>
                              </p:par>
                              <p:par>
                                <p:cTn id="13" presetID="42" presetClass="path" presetSubtype="0" accel="50000" decel="50000" fill="hold" nodeType="withEffect">
                                  <p:stCondLst>
                                    <p:cond delay="300"/>
                                  </p:stCondLst>
                                  <p:childTnLst>
                                    <p:animMotion origin="layout" path="M -2.22619E-6 2.7054E-6 L -0.06101 -0.00068 " pathEditMode="relative" rAng="0" ptsTypes="AA">
                                      <p:cBhvr>
                                        <p:cTn id="14" dur="750" spd="-100000" fill="hold"/>
                                        <p:tgtEl>
                                          <p:spTgt spid="1157"/>
                                        </p:tgtEl>
                                        <p:attrNameLst>
                                          <p:attrName>ppt_x</p:attrName>
                                          <p:attrName>ppt_y</p:attrName>
                                        </p:attrNameLst>
                                      </p:cBhvr>
                                      <p:rCtr x="-3051" y="-45"/>
                                    </p:animMotion>
                                  </p:childTnLst>
                                </p:cTn>
                              </p:par>
                            </p:childTnLst>
                          </p:cTn>
                        </p:par>
                        <p:par>
                          <p:cTn id="15" fill="hold">
                            <p:stCondLst>
                              <p:cond delay="1050"/>
                            </p:stCondLst>
                            <p:childTnLst>
                              <p:par>
                                <p:cTn id="16" presetID="10" presetClass="entr" presetSubtype="0" fill="hold" nodeType="afterEffect">
                                  <p:stCondLst>
                                    <p:cond delay="200"/>
                                  </p:stCondLst>
                                  <p:childTnLst>
                                    <p:set>
                                      <p:cBhvr>
                                        <p:cTn id="17" dur="1" fill="hold">
                                          <p:stCondLst>
                                            <p:cond delay="0"/>
                                          </p:stCondLst>
                                        </p:cTn>
                                        <p:tgtEl>
                                          <p:spTgt spid="1158"/>
                                        </p:tgtEl>
                                        <p:attrNameLst>
                                          <p:attrName>style.visibility</p:attrName>
                                        </p:attrNameLst>
                                      </p:cBhvr>
                                      <p:to>
                                        <p:strVal val="visible"/>
                                      </p:to>
                                    </p:set>
                                    <p:animEffect transition="in" filter="fade">
                                      <p:cBhvr>
                                        <p:cTn id="18" dur="750"/>
                                        <p:tgtEl>
                                          <p:spTgt spid="1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idx="1"/>
          </p:nvPr>
        </p:nvSpPr>
        <p:spPr/>
        <p:txBody>
          <a:bodyPr/>
          <a:lstStyle/>
          <a:p>
            <a:pPr>
              <a:lnSpc>
                <a:spcPct val="95000"/>
              </a:lnSpc>
              <a:spcBef>
                <a:spcPts val="1176"/>
              </a:spcBef>
            </a:pPr>
            <a:r>
              <a:rPr lang="en-US" sz="2744" smtClean="0"/>
              <a:t>One identity</a:t>
            </a:r>
          </a:p>
          <a:p>
            <a:pPr>
              <a:lnSpc>
                <a:spcPct val="95000"/>
              </a:lnSpc>
              <a:spcBef>
                <a:spcPts val="588"/>
              </a:spcBef>
            </a:pPr>
            <a:r>
              <a:rPr lang="en-US" sz="1862" smtClean="0">
                <a:gradFill>
                  <a:gsLst>
                    <a:gs pos="94783">
                      <a:schemeClr val="tx1"/>
                    </a:gs>
                    <a:gs pos="93000">
                      <a:schemeClr val="tx1"/>
                    </a:gs>
                  </a:gsLst>
                  <a:lin ang="5400000" scaled="0"/>
                </a:gradFill>
                <a:latin typeface="+mn-lt"/>
              </a:rPr>
              <a:t>Azure Active Directory (AAD) is the master </a:t>
            </a:r>
            <a:br>
              <a:rPr lang="en-US" sz="1862" smtClean="0">
                <a:gradFill>
                  <a:gsLst>
                    <a:gs pos="94783">
                      <a:schemeClr val="tx1"/>
                    </a:gs>
                    <a:gs pos="93000">
                      <a:schemeClr val="tx1"/>
                    </a:gs>
                  </a:gsLst>
                  <a:lin ang="5400000" scaled="0"/>
                </a:gradFill>
                <a:latin typeface="+mn-lt"/>
              </a:rPr>
            </a:br>
            <a:r>
              <a:rPr lang="en-US" sz="1862" smtClean="0">
                <a:gradFill>
                  <a:gsLst>
                    <a:gs pos="94783">
                      <a:schemeClr val="tx1"/>
                    </a:gs>
                    <a:gs pos="93000">
                      <a:schemeClr val="tx1"/>
                    </a:gs>
                  </a:gsLst>
                  <a:lin ang="5400000" scaled="0"/>
                </a:gradFill>
                <a:latin typeface="+mn-lt"/>
              </a:rPr>
              <a:t>for group identity and membership across Office 365 (Exchange, SharePoint, etc.) </a:t>
            </a:r>
          </a:p>
          <a:p>
            <a:pPr>
              <a:lnSpc>
                <a:spcPct val="95000"/>
              </a:lnSpc>
              <a:spcBef>
                <a:spcPts val="1176"/>
              </a:spcBef>
            </a:pPr>
            <a:r>
              <a:rPr lang="en-US" sz="2744" smtClean="0"/>
              <a:t>Federated resources</a:t>
            </a:r>
          </a:p>
          <a:p>
            <a:pPr>
              <a:lnSpc>
                <a:spcPct val="95000"/>
              </a:lnSpc>
              <a:spcBef>
                <a:spcPts val="588"/>
              </a:spcBef>
            </a:pPr>
            <a:r>
              <a:rPr lang="en-US" sz="1862" smtClean="0">
                <a:gradFill>
                  <a:gsLst>
                    <a:gs pos="94783">
                      <a:schemeClr val="tx1"/>
                    </a:gs>
                    <a:gs pos="93000">
                      <a:schemeClr val="tx1"/>
                    </a:gs>
                  </a:gsLst>
                  <a:lin ang="5400000" scaled="0"/>
                </a:gradFill>
                <a:latin typeface="+mn-lt"/>
              </a:rPr>
              <a:t>O365 services extend with their data</a:t>
            </a:r>
            <a:br>
              <a:rPr lang="en-US" sz="1862" smtClean="0">
                <a:gradFill>
                  <a:gsLst>
                    <a:gs pos="94783">
                      <a:schemeClr val="tx1"/>
                    </a:gs>
                    <a:gs pos="93000">
                      <a:schemeClr val="tx1"/>
                    </a:gs>
                  </a:gsLst>
                  <a:lin ang="5400000" scaled="0"/>
                </a:gradFill>
                <a:latin typeface="+mn-lt"/>
              </a:rPr>
            </a:br>
            <a:r>
              <a:rPr lang="en-US" sz="1862" smtClean="0">
                <a:gradFill>
                  <a:gsLst>
                    <a:gs pos="94783">
                      <a:schemeClr val="tx1"/>
                    </a:gs>
                    <a:gs pos="93000">
                      <a:schemeClr val="tx1"/>
                    </a:gs>
                  </a:gsLst>
                  <a:lin ang="5400000" scaled="0"/>
                </a:gradFill>
                <a:latin typeface="+mn-lt"/>
              </a:rPr>
              <a:t>(e.g., conversations stored in Exchange mailbox &amp; documents stored in OneDrive for a group)</a:t>
            </a:r>
          </a:p>
          <a:p>
            <a:pPr>
              <a:lnSpc>
                <a:spcPct val="95000"/>
              </a:lnSpc>
              <a:spcBef>
                <a:spcPts val="1176"/>
              </a:spcBef>
            </a:pPr>
            <a:r>
              <a:rPr lang="en-US" sz="2744" smtClean="0"/>
              <a:t>Loose coupling</a:t>
            </a:r>
          </a:p>
          <a:p>
            <a:pPr>
              <a:lnSpc>
                <a:spcPct val="95000"/>
              </a:lnSpc>
              <a:spcBef>
                <a:spcPts val="588"/>
              </a:spcBef>
            </a:pPr>
            <a:r>
              <a:rPr lang="en-US" sz="1862" smtClean="0">
                <a:gradFill>
                  <a:gsLst>
                    <a:gs pos="94783">
                      <a:schemeClr val="tx1"/>
                    </a:gs>
                    <a:gs pos="93000">
                      <a:schemeClr val="tx1"/>
                    </a:gs>
                  </a:gsLst>
                  <a:lin ang="5400000" scaled="0"/>
                </a:gradFill>
                <a:latin typeface="+mn-lt"/>
              </a:rPr>
              <a:t>Services notify each other of changes to </a:t>
            </a:r>
            <a:br>
              <a:rPr lang="en-US" sz="1862" smtClean="0">
                <a:gradFill>
                  <a:gsLst>
                    <a:gs pos="94783">
                      <a:schemeClr val="tx1"/>
                    </a:gs>
                    <a:gs pos="93000">
                      <a:schemeClr val="tx1"/>
                    </a:gs>
                  </a:gsLst>
                  <a:lin ang="5400000" scaled="0"/>
                </a:gradFill>
                <a:latin typeface="+mn-lt"/>
              </a:rPr>
            </a:br>
            <a:r>
              <a:rPr lang="en-US" sz="1862" smtClean="0">
                <a:gradFill>
                  <a:gsLst>
                    <a:gs pos="94783">
                      <a:schemeClr val="tx1"/>
                    </a:gs>
                    <a:gs pos="93000">
                      <a:schemeClr val="tx1"/>
                    </a:gs>
                  </a:gsLst>
                  <a:lin ang="5400000" scaled="0"/>
                </a:gradFill>
                <a:latin typeface="+mn-lt"/>
              </a:rPr>
              <a:t>a group (e.g., creation, deletion, updates)</a:t>
            </a:r>
          </a:p>
          <a:p>
            <a:pPr>
              <a:lnSpc>
                <a:spcPct val="95000"/>
              </a:lnSpc>
              <a:spcBef>
                <a:spcPts val="588"/>
              </a:spcBef>
            </a:pPr>
            <a:r>
              <a:rPr lang="en-US" sz="1862" smtClean="0">
                <a:gradFill>
                  <a:gsLst>
                    <a:gs pos="94783">
                      <a:schemeClr val="tx1"/>
                    </a:gs>
                    <a:gs pos="93000">
                      <a:schemeClr val="tx1"/>
                    </a:gs>
                  </a:gsLst>
                  <a:lin ang="5400000" scaled="0"/>
                </a:gradFill>
                <a:latin typeface="+mn-lt"/>
              </a:rPr>
              <a:t>Using sync from AAD to Exchange Online AD and SharePoint Online AD they achieve reliability if they miss notifications</a:t>
            </a:r>
            <a:endParaRPr lang="en-US" sz="1862" dirty="0">
              <a:gradFill>
                <a:gsLst>
                  <a:gs pos="94783">
                    <a:schemeClr val="tx1"/>
                  </a:gs>
                  <a:gs pos="93000">
                    <a:schemeClr val="tx1"/>
                  </a:gs>
                </a:gsLst>
                <a:lin ang="5400000" scaled="0"/>
              </a:gradFill>
              <a:latin typeface="+mn-lt"/>
            </a:endParaRPr>
          </a:p>
        </p:txBody>
      </p:sp>
      <p:sp>
        <p:nvSpPr>
          <p:cNvPr id="4" name="Title 3"/>
          <p:cNvSpPr>
            <a:spLocks noGrp="1"/>
          </p:cNvSpPr>
          <p:nvPr>
            <p:ph type="title" idx="4294967295"/>
          </p:nvPr>
        </p:nvSpPr>
        <p:spPr>
          <a:xfrm>
            <a:off x="0" y="228600"/>
            <a:ext cx="11149013" cy="747713"/>
          </a:xfrm>
        </p:spPr>
        <p:txBody>
          <a:bodyPr/>
          <a:lstStyle/>
          <a:p>
            <a:r>
              <a:rPr lang="en-US" dirty="0" smtClean="0"/>
              <a:t>One group system across Office 365</a:t>
            </a:r>
            <a:endParaRPr lang="en-US" dirty="0"/>
          </a:p>
        </p:txBody>
      </p:sp>
      <p:cxnSp>
        <p:nvCxnSpPr>
          <p:cNvPr id="39" name="Straight Arrow Connector 20"/>
          <p:cNvCxnSpPr/>
          <p:nvPr/>
        </p:nvCxnSpPr>
        <p:spPr>
          <a:xfrm flipV="1">
            <a:off x="7317387" y="3877096"/>
            <a:ext cx="737934" cy="204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22"/>
          <p:cNvCxnSpPr/>
          <p:nvPr/>
        </p:nvCxnSpPr>
        <p:spPr>
          <a:xfrm>
            <a:off x="7323787" y="3887752"/>
            <a:ext cx="951547" cy="1584265"/>
          </a:xfrm>
          <a:prstGeom prst="straightConnector1">
            <a:avLst/>
          </a:prstGeom>
          <a:ln>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9"/>
          <p:cNvCxnSpPr/>
          <p:nvPr/>
        </p:nvCxnSpPr>
        <p:spPr>
          <a:xfrm flipV="1">
            <a:off x="7323787" y="2756856"/>
            <a:ext cx="637691" cy="1130899"/>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6" name="Group 5"/>
          <p:cNvGrpSpPr/>
          <p:nvPr/>
        </p:nvGrpSpPr>
        <p:grpSpPr>
          <a:xfrm>
            <a:off x="8029185" y="3033414"/>
            <a:ext cx="3282345" cy="1559312"/>
            <a:chOff x="8192320" y="3093638"/>
            <a:chExt cx="3349035" cy="1590994"/>
          </a:xfrm>
        </p:grpSpPr>
        <p:sp>
          <p:nvSpPr>
            <p:cNvPr id="27" name="Rectangle 8"/>
            <p:cNvSpPr/>
            <p:nvPr/>
          </p:nvSpPr>
          <p:spPr bwMode="auto">
            <a:xfrm>
              <a:off x="8218986" y="3093638"/>
              <a:ext cx="3322369" cy="15909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786" tIns="44786" rIns="44786" bIns="44786" numCol="1" spcCol="0" rtlCol="0" fromWordArt="0" anchor="t" anchorCtr="0" forceAA="0" compatLnSpc="1">
              <a:prstTxWarp prst="textNoShape">
                <a:avLst/>
              </a:prstTxWarp>
              <a:noAutofit/>
            </a:bodyPr>
            <a:lstStyle/>
            <a:p>
              <a:pPr defTabSz="895452" fontAlgn="base">
                <a:lnSpc>
                  <a:spcPct val="95000"/>
                </a:lnSpc>
                <a:spcBef>
                  <a:spcPct val="0"/>
                </a:spcBef>
                <a:spcAft>
                  <a:spcPct val="0"/>
                </a:spcAft>
              </a:pPr>
              <a:r>
                <a:rPr lang="en-US" sz="1960" dirty="0">
                  <a:gradFill>
                    <a:gsLst>
                      <a:gs pos="94783">
                        <a:srgbClr val="FFFFFF"/>
                      </a:gs>
                      <a:gs pos="93000">
                        <a:srgbClr val="FFFFFF"/>
                      </a:gs>
                    </a:gsLst>
                    <a:lin ang="5400000" scaled="0"/>
                  </a:gradFill>
                  <a:ea typeface="Segoe UI" pitchFamily="34" charset="0"/>
                  <a:cs typeface="Segoe UI Semibold" panose="020B0702040204020203" pitchFamily="34" charset="0"/>
                </a:rPr>
                <a:t>SharePoint</a:t>
              </a:r>
              <a:endParaRPr lang="en-US" sz="2352" dirty="0">
                <a:gradFill>
                  <a:gsLst>
                    <a:gs pos="94783">
                      <a:srgbClr val="FFFFFF"/>
                    </a:gs>
                    <a:gs pos="93000">
                      <a:srgbClr val="FFFFFF"/>
                    </a:gs>
                  </a:gsLst>
                  <a:lin ang="5400000" scaled="0"/>
                </a:gradFill>
                <a:ea typeface="Segoe UI" pitchFamily="34" charset="0"/>
                <a:cs typeface="Segoe UI Semibold" panose="020B0702040204020203" pitchFamily="34" charset="0"/>
              </a:endParaRPr>
            </a:p>
          </p:txBody>
        </p:sp>
        <p:sp>
          <p:nvSpPr>
            <p:cNvPr id="32" name="Isosceles Triangle 12"/>
            <p:cNvSpPr/>
            <p:nvPr/>
          </p:nvSpPr>
          <p:spPr>
            <a:xfrm>
              <a:off x="8192320" y="3481438"/>
              <a:ext cx="1280160" cy="1005840"/>
            </a:xfrm>
            <a:prstGeom prst="triangle">
              <a:avLst/>
            </a:prstGeom>
            <a:solidFill>
              <a:schemeClr val="accent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3896">
                <a:lnSpc>
                  <a:spcPct val="95000"/>
                </a:lnSpc>
              </a:pPr>
              <a:endParaRPr lang="en-US" sz="1764">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3" name="TextBox 14"/>
            <p:cNvSpPr txBox="1"/>
            <p:nvPr/>
          </p:nvSpPr>
          <p:spPr>
            <a:xfrm>
              <a:off x="8323328" y="4018173"/>
              <a:ext cx="1047979" cy="472437"/>
            </a:xfrm>
            <a:prstGeom prst="rect">
              <a:avLst/>
            </a:prstGeom>
            <a:noFill/>
          </p:spPr>
          <p:txBody>
            <a:bodyPr wrap="none" rtlCol="0">
              <a:spAutoFit/>
            </a:bodyPr>
            <a:lstStyle>
              <a:defPPr>
                <a:defRPr lang="en-US"/>
              </a:defPPr>
              <a:lvl1pPr algn="ctr" defTabSz="932452">
                <a:defRPr sz="1300">
                  <a:gradFill>
                    <a:gsLst>
                      <a:gs pos="94783">
                        <a:schemeClr val="tx1"/>
                      </a:gs>
                      <a:gs pos="93000">
                        <a:schemeClr val="tx1"/>
                      </a:gs>
                    </a:gsLst>
                    <a:lin ang="5400000" scaled="0"/>
                  </a:gradFill>
                  <a:latin typeface="Segoe UI Semibold" panose="020B0702040204020203" pitchFamily="34" charset="0"/>
                  <a:cs typeface="Segoe UI Semibold" panose="020B0702040204020203" pitchFamily="34" charset="0"/>
                </a:defRPr>
              </a:lvl1pPr>
            </a:lstStyle>
            <a:p>
              <a:pPr>
                <a:lnSpc>
                  <a:spcPct val="95000"/>
                </a:lnSpc>
              </a:pPr>
              <a:r>
                <a:rPr lang="en-US" sz="1274" dirty="0">
                  <a:gradFill>
                    <a:gsLst>
                      <a:gs pos="94783">
                        <a:srgbClr val="FFFFFF"/>
                      </a:gs>
                      <a:gs pos="93000">
                        <a:srgbClr val="FFFFFF"/>
                      </a:gs>
                    </a:gsLst>
                    <a:lin ang="5400000" scaled="0"/>
                  </a:gradFill>
                </a:rPr>
                <a:t>SharePoint </a:t>
              </a:r>
              <a:br>
                <a:rPr lang="en-US" sz="1274" dirty="0">
                  <a:gradFill>
                    <a:gsLst>
                      <a:gs pos="94783">
                        <a:srgbClr val="FFFFFF"/>
                      </a:gs>
                      <a:gs pos="93000">
                        <a:srgbClr val="FFFFFF"/>
                      </a:gs>
                    </a:gsLst>
                    <a:lin ang="5400000" scaled="0"/>
                  </a:gradFill>
                </a:rPr>
              </a:br>
              <a:r>
                <a:rPr lang="en-US" sz="1274" dirty="0">
                  <a:gradFill>
                    <a:gsLst>
                      <a:gs pos="94783">
                        <a:srgbClr val="FFFFFF"/>
                      </a:gs>
                      <a:gs pos="93000">
                        <a:srgbClr val="FFFFFF"/>
                      </a:gs>
                    </a:gsLst>
                    <a:lin ang="5400000" scaled="0"/>
                  </a:gradFill>
                </a:rPr>
                <a:t>Online AD</a:t>
              </a:r>
            </a:p>
          </p:txBody>
        </p:sp>
        <p:cxnSp>
          <p:nvCxnSpPr>
            <p:cNvPr id="38" name="Straight Arrow Connector 18"/>
            <p:cNvCxnSpPr/>
            <p:nvPr/>
          </p:nvCxnSpPr>
          <p:spPr>
            <a:xfrm flipV="1">
              <a:off x="9342437" y="3795145"/>
              <a:ext cx="588344" cy="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4" name="TextBox 41"/>
            <p:cNvSpPr txBox="1"/>
            <p:nvPr/>
          </p:nvSpPr>
          <p:spPr>
            <a:xfrm>
              <a:off x="10085592" y="4113522"/>
              <a:ext cx="1346906" cy="443198"/>
            </a:xfrm>
            <a:prstGeom prst="rect">
              <a:avLst/>
            </a:prstGeom>
            <a:noFill/>
            <a:ln>
              <a:noFill/>
            </a:ln>
          </p:spPr>
          <p:txBody>
            <a:bodyPr wrap="square" rtlCol="0">
              <a:spAutoFit/>
            </a:bodyPr>
            <a:lstStyle/>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Documents </a:t>
              </a:r>
            </a:p>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OneNote</a:t>
              </a:r>
            </a:p>
          </p:txBody>
        </p:sp>
        <p:sp>
          <p:nvSpPr>
            <p:cNvPr id="52" name="Can 57"/>
            <p:cNvSpPr/>
            <p:nvPr/>
          </p:nvSpPr>
          <p:spPr>
            <a:xfrm>
              <a:off x="9970017" y="3556496"/>
              <a:ext cx="1077525" cy="477298"/>
            </a:xfrm>
            <a:prstGeom prst="can">
              <a:avLst/>
            </a:prstGeom>
            <a:solidFill>
              <a:schemeClr val="accent2">
                <a:lumMod val="60000"/>
                <a:lumOff val="40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3896">
                <a:lnSpc>
                  <a:spcPct val="95000"/>
                </a:lnSpc>
              </a:pPr>
              <a:r>
                <a:rPr lang="en-US" sz="1029"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OneDrive </a:t>
              </a:r>
              <a:br>
                <a:rPr lang="en-US" sz="1029"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br>
              <a:r>
                <a:rPr lang="en-US" sz="1029"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for business</a:t>
              </a:r>
            </a:p>
          </p:txBody>
        </p:sp>
      </p:grpSp>
      <p:grpSp>
        <p:nvGrpSpPr>
          <p:cNvPr id="7" name="Group 6"/>
          <p:cNvGrpSpPr/>
          <p:nvPr/>
        </p:nvGrpSpPr>
        <p:grpSpPr>
          <a:xfrm>
            <a:off x="8043136" y="4736611"/>
            <a:ext cx="3268393" cy="1505510"/>
            <a:chOff x="8206555" y="4831440"/>
            <a:chExt cx="3334800" cy="1536099"/>
          </a:xfrm>
        </p:grpSpPr>
        <p:sp>
          <p:nvSpPr>
            <p:cNvPr id="54" name="Rectangle 61"/>
            <p:cNvSpPr/>
            <p:nvPr/>
          </p:nvSpPr>
          <p:spPr bwMode="auto">
            <a:xfrm>
              <a:off x="8218986" y="4831440"/>
              <a:ext cx="3322369" cy="1352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786" tIns="44786" rIns="44786" bIns="44786" numCol="1" spcCol="0" rtlCol="0" fromWordArt="0" anchor="t" anchorCtr="0" forceAA="0" compatLnSpc="1">
              <a:prstTxWarp prst="textNoShape">
                <a:avLst/>
              </a:prstTxWarp>
              <a:noAutofit/>
            </a:bodyPr>
            <a:lstStyle/>
            <a:p>
              <a:pPr defTabSz="895452" fontAlgn="base">
                <a:lnSpc>
                  <a:spcPct val="95000"/>
                </a:lnSpc>
                <a:spcBef>
                  <a:spcPct val="0"/>
                </a:spcBef>
                <a:spcAft>
                  <a:spcPct val="0"/>
                </a:spcAft>
              </a:pPr>
              <a:r>
                <a:rPr lang="en-US" sz="1960" dirty="0">
                  <a:gradFill>
                    <a:gsLst>
                      <a:gs pos="94783">
                        <a:srgbClr val="FFFFFF"/>
                      </a:gs>
                      <a:gs pos="93000">
                        <a:srgbClr val="FFFFFF"/>
                      </a:gs>
                    </a:gsLst>
                    <a:lin ang="5400000" scaled="0"/>
                  </a:gradFill>
                  <a:ea typeface="Segoe UI" pitchFamily="34" charset="0"/>
                  <a:cs typeface="Segoe UI Semibold" panose="020B0702040204020203" pitchFamily="34" charset="0"/>
                </a:rPr>
                <a:t>Additional workloads</a:t>
              </a:r>
              <a:endParaRPr lang="en-US" sz="2352" dirty="0">
                <a:gradFill>
                  <a:gsLst>
                    <a:gs pos="94783">
                      <a:srgbClr val="FFFFFF"/>
                    </a:gs>
                    <a:gs pos="93000">
                      <a:srgbClr val="FFFFFF"/>
                    </a:gs>
                  </a:gsLst>
                  <a:lin ang="5400000" scaled="0"/>
                </a:gradFill>
                <a:ea typeface="Segoe UI" pitchFamily="34" charset="0"/>
                <a:cs typeface="Segoe UI Semibold" panose="020B0702040204020203" pitchFamily="34" charset="0"/>
              </a:endParaRPr>
            </a:p>
          </p:txBody>
        </p:sp>
        <p:sp>
          <p:nvSpPr>
            <p:cNvPr id="55" name="TextBox 63"/>
            <p:cNvSpPr txBox="1"/>
            <p:nvPr/>
          </p:nvSpPr>
          <p:spPr>
            <a:xfrm>
              <a:off x="10149536" y="5924341"/>
              <a:ext cx="1346906" cy="443198"/>
            </a:xfrm>
            <a:prstGeom prst="rect">
              <a:avLst/>
            </a:prstGeom>
            <a:noFill/>
            <a:ln>
              <a:noFill/>
            </a:ln>
          </p:spPr>
          <p:txBody>
            <a:bodyPr wrap="square" rtlCol="0">
              <a:spAutoFit/>
            </a:bodyPr>
            <a:lstStyle/>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Workload scenarios</a:t>
              </a:r>
            </a:p>
          </p:txBody>
        </p:sp>
        <p:sp>
          <p:nvSpPr>
            <p:cNvPr id="28" name="Isosceles Triangle 61"/>
            <p:cNvSpPr/>
            <p:nvPr/>
          </p:nvSpPr>
          <p:spPr>
            <a:xfrm>
              <a:off x="8206555" y="5206025"/>
              <a:ext cx="1280160" cy="1005840"/>
            </a:xfrm>
            <a:prstGeom prst="triangle">
              <a:avLst/>
            </a:prstGeom>
            <a:solidFill>
              <a:schemeClr val="accent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3896">
                <a:lnSpc>
                  <a:spcPct val="95000"/>
                </a:lnSpc>
              </a:pPr>
              <a:endParaRPr lang="en-US" sz="1568"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endParaRPr>
            </a:p>
          </p:txBody>
        </p:sp>
        <p:sp>
          <p:nvSpPr>
            <p:cNvPr id="29" name="Can 62"/>
            <p:cNvSpPr/>
            <p:nvPr/>
          </p:nvSpPr>
          <p:spPr>
            <a:xfrm>
              <a:off x="10064186" y="5324628"/>
              <a:ext cx="1063408" cy="523565"/>
            </a:xfrm>
            <a:prstGeom prst="can">
              <a:avLst/>
            </a:prstGeom>
            <a:solidFill>
              <a:schemeClr val="accent2">
                <a:lumMod val="60000"/>
                <a:lumOff val="40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3896">
                <a:lnSpc>
                  <a:spcPct val="95000"/>
                </a:lnSpc>
              </a:pPr>
              <a:r>
                <a:rPr lang="en-US" sz="1029"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Workload resources</a:t>
              </a:r>
            </a:p>
          </p:txBody>
        </p:sp>
        <p:sp>
          <p:nvSpPr>
            <p:cNvPr id="36" name="TextBox 69"/>
            <p:cNvSpPr txBox="1"/>
            <p:nvPr/>
          </p:nvSpPr>
          <p:spPr>
            <a:xfrm>
              <a:off x="8426416" y="5607187"/>
              <a:ext cx="866969" cy="472437"/>
            </a:xfrm>
            <a:prstGeom prst="rect">
              <a:avLst/>
            </a:prstGeom>
            <a:noFill/>
          </p:spPr>
          <p:txBody>
            <a:bodyPr wrap="none" rtlCol="0">
              <a:spAutoFit/>
            </a:bodyPr>
            <a:lstStyle>
              <a:defPPr>
                <a:defRPr lang="en-US"/>
              </a:defPPr>
              <a:lvl1pPr algn="ctr" defTabSz="932452">
                <a:defRPr sz="1300">
                  <a:gradFill>
                    <a:gsLst>
                      <a:gs pos="94783">
                        <a:schemeClr val="tx1"/>
                      </a:gs>
                      <a:gs pos="93000">
                        <a:schemeClr val="tx1"/>
                      </a:gs>
                    </a:gsLst>
                    <a:lin ang="5400000" scaled="0"/>
                  </a:gradFill>
                  <a:latin typeface="Segoe UI Semibold" panose="020B0702040204020203" pitchFamily="34" charset="0"/>
                  <a:cs typeface="Segoe UI Semibold" panose="020B0702040204020203" pitchFamily="34" charset="0"/>
                </a:defRPr>
              </a:lvl1pPr>
            </a:lstStyle>
            <a:p>
              <a:pPr>
                <a:lnSpc>
                  <a:spcPct val="95000"/>
                </a:lnSpc>
              </a:pPr>
              <a:r>
                <a:rPr lang="en-US" sz="1274" dirty="0">
                  <a:gradFill>
                    <a:gsLst>
                      <a:gs pos="94783">
                        <a:srgbClr val="FFFFFF"/>
                      </a:gs>
                      <a:gs pos="93000">
                        <a:srgbClr val="FFFFFF"/>
                      </a:gs>
                    </a:gsLst>
                    <a:lin ang="5400000" scaled="0"/>
                  </a:gradFill>
                </a:rPr>
                <a:t>Local</a:t>
              </a:r>
            </a:p>
            <a:p>
              <a:pPr>
                <a:lnSpc>
                  <a:spcPct val="95000"/>
                </a:lnSpc>
              </a:pPr>
              <a:r>
                <a:rPr lang="en-US" sz="1274" dirty="0">
                  <a:gradFill>
                    <a:gsLst>
                      <a:gs pos="94783">
                        <a:srgbClr val="FFFFFF"/>
                      </a:gs>
                      <a:gs pos="93000">
                        <a:srgbClr val="FFFFFF"/>
                      </a:gs>
                    </a:gsLst>
                    <a:lin ang="5400000" scaled="0"/>
                  </a:gradFill>
                </a:rPr>
                <a:t>directory</a:t>
              </a:r>
            </a:p>
          </p:txBody>
        </p:sp>
        <p:cxnSp>
          <p:nvCxnSpPr>
            <p:cNvPr id="37" name="Straight Arrow Connector 71"/>
            <p:cNvCxnSpPr/>
            <p:nvPr/>
          </p:nvCxnSpPr>
          <p:spPr>
            <a:xfrm>
              <a:off x="9342437" y="5586410"/>
              <a:ext cx="682513" cy="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pSp>
      <p:grpSp>
        <p:nvGrpSpPr>
          <p:cNvPr id="5" name="Group 4"/>
          <p:cNvGrpSpPr/>
          <p:nvPr/>
        </p:nvGrpSpPr>
        <p:grpSpPr>
          <a:xfrm>
            <a:off x="8029750" y="1337887"/>
            <a:ext cx="3292446" cy="1559311"/>
            <a:chOff x="8192896" y="1363662"/>
            <a:chExt cx="3359341" cy="1590993"/>
          </a:xfrm>
        </p:grpSpPr>
        <p:sp>
          <p:nvSpPr>
            <p:cNvPr id="51" name="Rectangle 2"/>
            <p:cNvSpPr/>
            <p:nvPr/>
          </p:nvSpPr>
          <p:spPr bwMode="auto">
            <a:xfrm>
              <a:off x="8229868" y="1363662"/>
              <a:ext cx="3322369" cy="15909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786" tIns="44786" rIns="44786" bIns="44786" numCol="1" spcCol="0" rtlCol="0" fromWordArt="0" anchor="t" anchorCtr="0" forceAA="0" compatLnSpc="1">
              <a:prstTxWarp prst="textNoShape">
                <a:avLst/>
              </a:prstTxWarp>
              <a:noAutofit/>
            </a:bodyPr>
            <a:lstStyle/>
            <a:p>
              <a:pPr defTabSz="895452" fontAlgn="base">
                <a:lnSpc>
                  <a:spcPct val="95000"/>
                </a:lnSpc>
                <a:spcBef>
                  <a:spcPct val="0"/>
                </a:spcBef>
                <a:spcAft>
                  <a:spcPct val="0"/>
                </a:spcAft>
              </a:pPr>
              <a:r>
                <a:rPr lang="en-US" sz="1960" dirty="0">
                  <a:gradFill>
                    <a:gsLst>
                      <a:gs pos="94783">
                        <a:srgbClr val="FFFFFF"/>
                      </a:gs>
                      <a:gs pos="93000">
                        <a:srgbClr val="FFFFFF"/>
                      </a:gs>
                    </a:gsLst>
                    <a:lin ang="5400000" scaled="0"/>
                  </a:gradFill>
                  <a:ea typeface="Segoe UI" pitchFamily="34" charset="0"/>
                  <a:cs typeface="Segoe UI Semibold" panose="020B0702040204020203" pitchFamily="34" charset="0"/>
                </a:rPr>
                <a:t>Exchange</a:t>
              </a:r>
              <a:endParaRPr lang="en-US" sz="2352" dirty="0">
                <a:gradFill>
                  <a:gsLst>
                    <a:gs pos="94783">
                      <a:srgbClr val="FFFFFF"/>
                    </a:gs>
                    <a:gs pos="93000">
                      <a:srgbClr val="FFFFFF"/>
                    </a:gs>
                  </a:gsLst>
                  <a:lin ang="5400000" scaled="0"/>
                </a:gradFill>
                <a:ea typeface="Segoe UI" pitchFamily="34" charset="0"/>
                <a:cs typeface="Segoe UI Semibold" panose="020B0702040204020203" pitchFamily="34" charset="0"/>
              </a:endParaRPr>
            </a:p>
          </p:txBody>
        </p:sp>
        <p:cxnSp>
          <p:nvCxnSpPr>
            <p:cNvPr id="31" name="Straight Arrow Connector 10"/>
            <p:cNvCxnSpPr/>
            <p:nvPr/>
          </p:nvCxnSpPr>
          <p:spPr>
            <a:xfrm>
              <a:off x="9323387" y="2183547"/>
              <a:ext cx="620966" cy="446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3" name="TextBox 24"/>
            <p:cNvSpPr txBox="1"/>
            <p:nvPr/>
          </p:nvSpPr>
          <p:spPr>
            <a:xfrm>
              <a:off x="10053935" y="2474531"/>
              <a:ext cx="1346906" cy="443198"/>
            </a:xfrm>
            <a:prstGeom prst="rect">
              <a:avLst/>
            </a:prstGeom>
            <a:noFill/>
            <a:ln>
              <a:noFill/>
            </a:ln>
          </p:spPr>
          <p:txBody>
            <a:bodyPr wrap="square" rtlCol="0">
              <a:spAutoFit/>
            </a:bodyPr>
            <a:lstStyle/>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Conversations </a:t>
              </a:r>
            </a:p>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Calendar</a:t>
              </a:r>
            </a:p>
          </p:txBody>
        </p:sp>
        <p:sp>
          <p:nvSpPr>
            <p:cNvPr id="53" name="Can 59"/>
            <p:cNvSpPr/>
            <p:nvPr/>
          </p:nvSpPr>
          <p:spPr>
            <a:xfrm>
              <a:off x="10002639" y="1920791"/>
              <a:ext cx="1077525" cy="477298"/>
            </a:xfrm>
            <a:prstGeom prst="can">
              <a:avLst/>
            </a:prstGeom>
            <a:solidFill>
              <a:schemeClr val="accent2">
                <a:lumMod val="60000"/>
                <a:lumOff val="40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3896">
                <a:lnSpc>
                  <a:spcPct val="95000"/>
                </a:lnSpc>
              </a:pPr>
              <a:r>
                <a:rPr lang="en-US" sz="1029"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Group mailbox</a:t>
              </a:r>
            </a:p>
          </p:txBody>
        </p:sp>
        <p:sp>
          <p:nvSpPr>
            <p:cNvPr id="30" name="Isosceles Triangle 73"/>
            <p:cNvSpPr/>
            <p:nvPr/>
          </p:nvSpPr>
          <p:spPr>
            <a:xfrm>
              <a:off x="8192896" y="1707442"/>
              <a:ext cx="1280160" cy="1005840"/>
            </a:xfrm>
            <a:prstGeom prst="triangle">
              <a:avLst/>
            </a:prstGeom>
            <a:solidFill>
              <a:schemeClr val="accent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3896">
                <a:lnSpc>
                  <a:spcPct val="95000"/>
                </a:lnSpc>
              </a:pPr>
              <a:endParaRPr lang="en-US" sz="1764">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4" name="TextBox 75"/>
            <p:cNvSpPr txBox="1"/>
            <p:nvPr/>
          </p:nvSpPr>
          <p:spPr>
            <a:xfrm>
              <a:off x="8376320" y="2215787"/>
              <a:ext cx="960519" cy="472437"/>
            </a:xfrm>
            <a:prstGeom prst="rect">
              <a:avLst/>
            </a:prstGeom>
            <a:noFill/>
          </p:spPr>
          <p:txBody>
            <a:bodyPr wrap="none" rtlCol="0">
              <a:spAutoFit/>
            </a:bodyPr>
            <a:lstStyle/>
            <a:p>
              <a:pPr algn="ctr" defTabSz="913896">
                <a:lnSpc>
                  <a:spcPct val="95000"/>
                </a:lnSpc>
              </a:pPr>
              <a:r>
                <a:rPr lang="en-US" sz="1274"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Exchange </a:t>
              </a:r>
              <a:br>
                <a:rPr lang="en-US" sz="1274"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br>
              <a:r>
                <a:rPr lang="en-US" sz="1274"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Online AD</a:t>
              </a:r>
            </a:p>
          </p:txBody>
        </p:sp>
      </p:grpSp>
      <p:grpSp>
        <p:nvGrpSpPr>
          <p:cNvPr id="3" name="Group 2"/>
          <p:cNvGrpSpPr/>
          <p:nvPr/>
        </p:nvGrpSpPr>
        <p:grpSpPr>
          <a:xfrm>
            <a:off x="5737884" y="2725615"/>
            <a:ext cx="1545919" cy="2372765"/>
            <a:chOff x="5854464" y="2779586"/>
            <a:chExt cx="1577329" cy="2420974"/>
          </a:xfrm>
        </p:grpSpPr>
        <p:sp>
          <p:nvSpPr>
            <p:cNvPr id="56" name="TextBox 6"/>
            <p:cNvSpPr txBox="1"/>
            <p:nvPr/>
          </p:nvSpPr>
          <p:spPr>
            <a:xfrm>
              <a:off x="6084887" y="4406496"/>
              <a:ext cx="1346906" cy="794064"/>
            </a:xfrm>
            <a:prstGeom prst="rect">
              <a:avLst/>
            </a:prstGeom>
            <a:noFill/>
            <a:ln>
              <a:noFill/>
            </a:ln>
          </p:spPr>
          <p:txBody>
            <a:bodyPr wrap="square" rtlCol="0">
              <a:spAutoFit/>
            </a:bodyPr>
            <a:lstStyle/>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Identity</a:t>
              </a:r>
            </a:p>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Resource URLs</a:t>
              </a:r>
            </a:p>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Owners</a:t>
              </a:r>
            </a:p>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Members</a:t>
              </a:r>
            </a:p>
          </p:txBody>
        </p:sp>
        <p:sp>
          <p:nvSpPr>
            <p:cNvPr id="35" name="Isosceles Triangle 16"/>
            <p:cNvSpPr/>
            <p:nvPr/>
          </p:nvSpPr>
          <p:spPr>
            <a:xfrm>
              <a:off x="5854464" y="3184878"/>
              <a:ext cx="1387111" cy="1090823"/>
            </a:xfrm>
            <a:prstGeom prst="triangle">
              <a:avLst/>
            </a:prstGeom>
            <a:solidFill>
              <a:schemeClr val="accent1"/>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3896">
                <a:lnSpc>
                  <a:spcPct val="95000"/>
                </a:lnSpc>
              </a:pPr>
              <a:endParaRPr lang="en-US" sz="1764">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endParaRPr>
            </a:p>
          </p:txBody>
        </p:sp>
        <p:sp>
          <p:nvSpPr>
            <p:cNvPr id="45" name="TextBox 46"/>
            <p:cNvSpPr txBox="1"/>
            <p:nvPr/>
          </p:nvSpPr>
          <p:spPr>
            <a:xfrm>
              <a:off x="6211896" y="2779586"/>
              <a:ext cx="712054" cy="384721"/>
            </a:xfrm>
            <a:prstGeom prst="rect">
              <a:avLst/>
            </a:prstGeom>
            <a:noFill/>
          </p:spPr>
          <p:txBody>
            <a:bodyPr wrap="none" rtlCol="0">
              <a:spAutoFit/>
            </a:bodyPr>
            <a:lstStyle/>
            <a:p>
              <a:pPr defTabSz="895452" fontAlgn="base">
                <a:lnSpc>
                  <a:spcPct val="95000"/>
                </a:lnSpc>
                <a:spcBef>
                  <a:spcPct val="0"/>
                </a:spcBef>
                <a:spcAft>
                  <a:spcPct val="0"/>
                </a:spcAft>
              </a:pPr>
              <a:r>
                <a:rPr lang="en-US" sz="1960" dirty="0">
                  <a:gradFill>
                    <a:gsLst>
                      <a:gs pos="94783">
                        <a:srgbClr val="FFFFFF"/>
                      </a:gs>
                      <a:gs pos="93000">
                        <a:srgbClr val="FFFFFF"/>
                      </a:gs>
                    </a:gsLst>
                    <a:lin ang="5400000" scaled="0"/>
                  </a:gradFill>
                  <a:ea typeface="Segoe UI" pitchFamily="34" charset="0"/>
                  <a:cs typeface="Segoe UI Semibold" panose="020B0702040204020203" pitchFamily="34" charset="0"/>
                </a:rPr>
                <a:t>AAD</a:t>
              </a:r>
              <a:endParaRPr lang="en-US" sz="2352" dirty="0">
                <a:gradFill>
                  <a:gsLst>
                    <a:gs pos="94783">
                      <a:srgbClr val="FFFFFF"/>
                    </a:gs>
                    <a:gs pos="93000">
                      <a:srgbClr val="FFFFFF"/>
                    </a:gs>
                  </a:gsLst>
                  <a:lin ang="5400000" scaled="0"/>
                </a:gradFill>
                <a:ea typeface="Segoe UI" pitchFamily="34" charset="0"/>
                <a:cs typeface="Segoe UI Semibold" panose="020B0702040204020203" pitchFamily="34" charset="0"/>
              </a:endParaRPr>
            </a:p>
          </p:txBody>
        </p:sp>
        <p:sp>
          <p:nvSpPr>
            <p:cNvPr id="40" name="TextBox 77"/>
            <p:cNvSpPr txBox="1"/>
            <p:nvPr/>
          </p:nvSpPr>
          <p:spPr>
            <a:xfrm>
              <a:off x="6118598" y="3619534"/>
              <a:ext cx="894797" cy="560153"/>
            </a:xfrm>
            <a:prstGeom prst="rect">
              <a:avLst/>
            </a:prstGeom>
            <a:noFill/>
          </p:spPr>
          <p:txBody>
            <a:bodyPr wrap="none" rtlCol="0">
              <a:spAutoFit/>
            </a:bodyPr>
            <a:lstStyle/>
            <a:p>
              <a:pPr algn="ctr" defTabSz="913896">
                <a:lnSpc>
                  <a:spcPct val="95000"/>
                </a:lnSpc>
              </a:pPr>
              <a:r>
                <a:rPr lang="en-US" sz="1568"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Group </a:t>
              </a:r>
              <a:br>
                <a:rPr lang="en-US" sz="1568"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br>
              <a:r>
                <a:rPr lang="en-US" sz="1568"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identity</a:t>
              </a:r>
            </a:p>
          </p:txBody>
        </p:sp>
      </p:grpSp>
    </p:spTree>
    <p:extLst>
      <p:ext uri="{BB962C8B-B14F-4D97-AF65-F5344CB8AC3E}">
        <p14:creationId xmlns:p14="http://schemas.microsoft.com/office/powerpoint/2010/main" val="14644157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solidFill>
                  <a:schemeClr val="tx1"/>
                </a:solidFill>
              </a:rPr>
              <a:t>Exploring Groups</a:t>
            </a:r>
            <a:endParaRPr lang="en-US" dirty="0">
              <a:solidFill>
                <a:schemeClr val="tx1"/>
              </a:solidFill>
            </a:endParaRPr>
          </a:p>
        </p:txBody>
      </p:sp>
      <p:sp>
        <p:nvSpPr>
          <p:cNvPr id="5" name="Text Placeholder 4"/>
          <p:cNvSpPr>
            <a:spLocks noGrp="1"/>
          </p:cNvSpPr>
          <p:nvPr>
            <p:ph type="body" sz="quarter" idx="10"/>
          </p:nvPr>
        </p:nvSpPr>
        <p:spPr/>
        <p:txBody>
          <a:bodyPr/>
          <a:lstStyle/>
          <a:p>
            <a:pPr marL="0" indent="0">
              <a:buNone/>
            </a:pPr>
            <a:r>
              <a:rPr lang="en-US" dirty="0" smtClean="0">
                <a:solidFill>
                  <a:schemeClr val="tx1"/>
                </a:solidFill>
              </a:rPr>
              <a:t>demo</a:t>
            </a:r>
            <a:endParaRPr lang="en-US" dirty="0">
              <a:solidFill>
                <a:schemeClr val="tx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128264851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Extensibility</a:t>
            </a:r>
            <a:endParaRPr lang="en-US" dirty="0"/>
          </a:p>
        </p:txBody>
      </p:sp>
    </p:spTree>
    <p:extLst>
      <p:ext uri="{BB962C8B-B14F-4D97-AF65-F5344CB8AC3E}">
        <p14:creationId xmlns:p14="http://schemas.microsoft.com/office/powerpoint/2010/main" val="50559301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Office 365 platform overview</a:t>
            </a:r>
            <a:endParaRPr lang="en-US" dirty="0"/>
          </a:p>
        </p:txBody>
      </p:sp>
      <p:pic>
        <p:nvPicPr>
          <p:cNvPr id="6" name="Picture 5"/>
          <p:cNvPicPr>
            <a:picLocks noChangeAspect="1"/>
          </p:cNvPicPr>
          <p:nvPr/>
        </p:nvPicPr>
        <p:blipFill>
          <a:blip r:embed="rId2"/>
          <a:stretch>
            <a:fillRect/>
          </a:stretch>
        </p:blipFill>
        <p:spPr>
          <a:xfrm>
            <a:off x="1949528" y="1188523"/>
            <a:ext cx="8289769" cy="5207676"/>
          </a:xfrm>
          <a:prstGeom prst="rect">
            <a:avLst/>
          </a:prstGeom>
        </p:spPr>
      </p:pic>
    </p:spTree>
    <p:extLst>
      <p:ext uri="{BB962C8B-B14F-4D97-AF65-F5344CB8AC3E}">
        <p14:creationId xmlns:p14="http://schemas.microsoft.com/office/powerpoint/2010/main" val="102402758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449" y="1140946"/>
            <a:ext cx="4056018" cy="2437419"/>
          </a:xfrm>
          <a:prstGeom prst="rect">
            <a:avLst/>
          </a:prstGeom>
        </p:spPr>
      </p:pic>
      <p:grpSp>
        <p:nvGrpSpPr>
          <p:cNvPr id="6" name="Group 5"/>
          <p:cNvGrpSpPr/>
          <p:nvPr/>
        </p:nvGrpSpPr>
        <p:grpSpPr>
          <a:xfrm>
            <a:off x="7327466" y="1300462"/>
            <a:ext cx="2473862" cy="1525063"/>
            <a:chOff x="6794301" y="1084248"/>
            <a:chExt cx="2524125" cy="1556049"/>
          </a:xfrm>
        </p:grpSpPr>
        <p:pic>
          <p:nvPicPr>
            <p:cNvPr id="7" name="Picture 5"/>
            <p:cNvPicPr>
              <a:picLocks noChangeAspect="1"/>
            </p:cNvPicPr>
            <p:nvPr/>
          </p:nvPicPr>
          <p:blipFill>
            <a:blip r:embed="rId3"/>
            <a:stretch>
              <a:fillRect/>
            </a:stretch>
          </p:blipFill>
          <p:spPr>
            <a:xfrm>
              <a:off x="6794301" y="1084248"/>
              <a:ext cx="2524125" cy="1556049"/>
            </a:xfrm>
            <a:prstGeom prst="rect">
              <a:avLst/>
            </a:prstGeom>
          </p:spPr>
        </p:pic>
        <p:sp>
          <p:nvSpPr>
            <p:cNvPr id="8" name="TextBox 12"/>
            <p:cNvSpPr txBox="1"/>
            <p:nvPr/>
          </p:nvSpPr>
          <p:spPr>
            <a:xfrm>
              <a:off x="6940239" y="1382140"/>
              <a:ext cx="2232248" cy="1071062"/>
            </a:xfrm>
            <a:prstGeom prst="rect">
              <a:avLst/>
            </a:prstGeom>
            <a:solidFill>
              <a:srgbClr val="FFFFFF">
                <a:alpha val="74000"/>
              </a:srgbClr>
            </a:solidFill>
          </p:spPr>
          <p:txBody>
            <a:bodyPr wrap="square" lIns="179238" tIns="143391" rIns="179238" bIns="143391" rtlCol="0">
              <a:spAutoFit/>
            </a:bodyPr>
            <a:lstStyle/>
            <a:p>
              <a:pPr algn="ctr">
                <a:lnSpc>
                  <a:spcPct val="90000"/>
                </a:lnSpc>
                <a:spcAft>
                  <a:spcPts val="588"/>
                </a:spcAft>
              </a:pPr>
              <a:r>
                <a:rPr lang="nb-NO" sz="2744" dirty="0">
                  <a:gradFill>
                    <a:gsLst>
                      <a:gs pos="2917">
                        <a:srgbClr val="404040"/>
                      </a:gs>
                      <a:gs pos="30000">
                        <a:srgbClr val="404040"/>
                      </a:gs>
                    </a:gsLst>
                    <a:lin ang="5400000" scaled="0"/>
                  </a:gradFill>
                </a:rPr>
                <a:t>Your </a:t>
              </a:r>
              <a:br>
                <a:rPr lang="nb-NO" sz="2744" dirty="0">
                  <a:gradFill>
                    <a:gsLst>
                      <a:gs pos="2917">
                        <a:srgbClr val="404040"/>
                      </a:gs>
                      <a:gs pos="30000">
                        <a:srgbClr val="404040"/>
                      </a:gs>
                    </a:gsLst>
                    <a:lin ang="5400000" scaled="0"/>
                  </a:gradFill>
                </a:rPr>
              </a:br>
              <a:r>
                <a:rPr lang="nb-NO" sz="2744" dirty="0">
                  <a:gradFill>
                    <a:gsLst>
                      <a:gs pos="2917">
                        <a:srgbClr val="404040"/>
                      </a:gs>
                      <a:gs pos="30000">
                        <a:srgbClr val="404040"/>
                      </a:gs>
                    </a:gsLst>
                    <a:lin ang="5400000" scaled="0"/>
                  </a:gradFill>
                </a:rPr>
                <a:t>App</a:t>
              </a:r>
            </a:p>
          </p:txBody>
        </p:sp>
      </p:grpSp>
      <p:sp>
        <p:nvSpPr>
          <p:cNvPr id="3" name="Title 2"/>
          <p:cNvSpPr>
            <a:spLocks noGrp="1"/>
          </p:cNvSpPr>
          <p:nvPr>
            <p:ph type="title"/>
          </p:nvPr>
        </p:nvSpPr>
        <p:spPr/>
        <p:txBody>
          <a:bodyPr/>
          <a:lstStyle/>
          <a:p>
            <a:r>
              <a:rPr lang="en-US" smtClean="0"/>
              <a:t>Office 365 unified API (preview)</a:t>
            </a:r>
            <a:endParaRPr lang="en-US" dirty="0"/>
          </a:p>
        </p:txBody>
      </p:sp>
      <p:pic>
        <p:nvPicPr>
          <p:cNvPr id="4" name="Picture 3"/>
          <p:cNvPicPr>
            <a:picLocks noChangeAspect="1"/>
          </p:cNvPicPr>
          <p:nvPr/>
        </p:nvPicPr>
        <p:blipFill>
          <a:blip r:embed="rId4">
            <a:clrChange>
              <a:clrFrom>
                <a:srgbClr val="FFFFFF"/>
              </a:clrFrom>
              <a:clrTo>
                <a:srgbClr val="FFFFFF">
                  <a:alpha val="0"/>
                </a:srgbClr>
              </a:clrTo>
            </a:clrChange>
          </a:blip>
          <a:stretch>
            <a:fillRect/>
          </a:stretch>
        </p:blipFill>
        <p:spPr>
          <a:xfrm>
            <a:off x="194485" y="3204952"/>
            <a:ext cx="11891301" cy="3510083"/>
          </a:xfrm>
          <a:prstGeom prst="rect">
            <a:avLst/>
          </a:prstGeom>
        </p:spPr>
      </p:pic>
      <p:sp>
        <p:nvSpPr>
          <p:cNvPr id="10" name="Title 5"/>
          <p:cNvSpPr txBox="1">
            <a:spLocks/>
          </p:cNvSpPr>
          <p:nvPr/>
        </p:nvSpPr>
        <p:spPr>
          <a:xfrm>
            <a:off x="1043417" y="3727731"/>
            <a:ext cx="10129413" cy="644606"/>
          </a:xfrm>
          <a:prstGeom prst="rect">
            <a:avLst/>
          </a:prstGeom>
          <a:solidFill>
            <a:srgbClr val="7030A0"/>
          </a:solidFill>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4312">
                <a:solidFill>
                  <a:srgbClr val="FFFFFF"/>
                </a:solidFill>
              </a:rPr>
              <a:t>https://graph.microsoft.com/</a:t>
            </a:r>
          </a:p>
        </p:txBody>
      </p:sp>
      <p:sp>
        <p:nvSpPr>
          <p:cNvPr id="2" name="Rectangle 1"/>
          <p:cNvSpPr/>
          <p:nvPr/>
        </p:nvSpPr>
        <p:spPr bwMode="auto">
          <a:xfrm>
            <a:off x="1613455" y="4997335"/>
            <a:ext cx="1418970" cy="1045557"/>
          </a:xfrm>
          <a:prstGeom prst="rect">
            <a:avLst/>
          </a:prstGeom>
          <a:noFill/>
          <a:ln w="76200">
            <a:solidFill>
              <a:srgbClr val="FF0000"/>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628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solidFill>
                  <a:schemeClr val="bg1"/>
                </a:solidFill>
              </a:rPr>
              <a:t>Create Azure AD Applications for the Groups API</a:t>
            </a:r>
            <a:endParaRPr lang="en-US" dirty="0">
              <a:solidFill>
                <a:schemeClr val="bg1"/>
              </a:solidFill>
            </a:endParaRPr>
          </a:p>
        </p:txBody>
      </p:sp>
      <p:sp>
        <p:nvSpPr>
          <p:cNvPr id="5" name="Text Placeholder 4"/>
          <p:cNvSpPr>
            <a:spLocks noGrp="1"/>
          </p:cNvSpPr>
          <p:nvPr>
            <p:ph type="body" sz="quarter" idx="10"/>
          </p:nvPr>
        </p:nvSpPr>
        <p:spPr/>
        <p:txBody>
          <a:bodyPr/>
          <a:lstStyle/>
          <a:p>
            <a:pPr marL="0" indent="0">
              <a:buNone/>
            </a:pPr>
            <a:r>
              <a:rPr lang="en-US" dirty="0" smtClean="0">
                <a:solidFill>
                  <a:schemeClr val="bg1"/>
                </a:solidFill>
              </a:rPr>
              <a:t>demo</a:t>
            </a:r>
            <a:endParaRPr lang="en-US" dirty="0">
              <a:solidFill>
                <a:schemeClr val="bg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18</a:t>
            </a:fld>
            <a:endParaRPr lang="en-US" dirty="0"/>
          </a:p>
        </p:txBody>
      </p:sp>
    </p:spTree>
    <p:extLst>
      <p:ext uri="{BB962C8B-B14F-4D97-AF65-F5344CB8AC3E}">
        <p14:creationId xmlns:p14="http://schemas.microsoft.com/office/powerpoint/2010/main" val="16459336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448096" y="2084714"/>
            <a:ext cx="3867261" cy="4310627"/>
          </a:xfrm>
          <a:prstGeom prst="rect">
            <a:avLst/>
          </a:prstGeom>
          <a:solidFill>
            <a:schemeClr val="bg2">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405936" y="2084713"/>
            <a:ext cx="5723061" cy="4310627"/>
          </a:xfrm>
          <a:prstGeom prst="rect">
            <a:avLst/>
          </a:prstGeom>
          <a:solidFill>
            <a:schemeClr val="bg2">
              <a:lumMod val="75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7670961" y="2219359"/>
            <a:ext cx="1476362" cy="1522523"/>
            <a:chOff x="2794858" y="4846933"/>
            <a:chExt cx="1385140" cy="1428453"/>
          </a:xfrm>
        </p:grpSpPr>
        <p:grpSp>
          <p:nvGrpSpPr>
            <p:cNvPr id="25" name="Group 24"/>
            <p:cNvGrpSpPr/>
            <p:nvPr/>
          </p:nvGrpSpPr>
          <p:grpSpPr>
            <a:xfrm>
              <a:off x="3012657" y="5306123"/>
              <a:ext cx="969264" cy="969263"/>
              <a:chOff x="2889739" y="5306123"/>
              <a:chExt cx="969264" cy="969263"/>
            </a:xfrm>
          </p:grpSpPr>
          <p:sp>
            <p:nvSpPr>
              <p:cNvPr id="27" name="Oval 26"/>
              <p:cNvSpPr/>
              <p:nvPr/>
            </p:nvSpPr>
            <p:spPr bwMode="auto">
              <a:xfrm>
                <a:off x="2889739" y="5306123"/>
                <a:ext cx="969264" cy="969263"/>
              </a:xfrm>
              <a:prstGeom prst="ellipse">
                <a:avLst/>
              </a:prstGeom>
              <a:solidFill>
                <a:schemeClr val="accent2">
                  <a:lumMod val="75000"/>
                </a:schemeClr>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solidFill>
                    <a:srgbClr val="B4A0FF">
                      <a:lumMod val="75000"/>
                    </a:srgbClr>
                  </a:solidFill>
                  <a:ea typeface="Segoe UI" pitchFamily="34" charset="0"/>
                  <a:cs typeface="Segoe UI" pitchFamily="34" charset="0"/>
                </a:endParaRPr>
              </a:p>
            </p:txBody>
          </p:sp>
          <p:sp>
            <p:nvSpPr>
              <p:cNvPr id="28" name="Freeform 109"/>
              <p:cNvSpPr>
                <a:spLocks noChangeAspect="1" noEditPoints="1"/>
              </p:cNvSpPr>
              <p:nvPr/>
            </p:nvSpPr>
            <p:spPr bwMode="auto">
              <a:xfrm>
                <a:off x="3176540" y="5605213"/>
                <a:ext cx="395657" cy="371089"/>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6072" tIns="43034" rIns="86072" bIns="43034" numCol="1" anchor="t" anchorCtr="0" compatLnSpc="1">
                <a:prstTxWarp prst="textNoShape">
                  <a:avLst/>
                </a:prstTxWarp>
              </a:bodyPr>
              <a:lstStyle/>
              <a:p>
                <a:pPr defTabSz="877745">
                  <a:defRPr/>
                </a:pPr>
                <a:endParaRPr lang="en-US" sz="1729" dirty="0">
                  <a:solidFill>
                    <a:srgbClr val="FFFFFF"/>
                  </a:solidFill>
                </a:endParaRPr>
              </a:p>
            </p:txBody>
          </p:sp>
        </p:grpSp>
        <p:sp>
          <p:nvSpPr>
            <p:cNvPr id="26" name="TextBox 25"/>
            <p:cNvSpPr txBox="1"/>
            <p:nvPr/>
          </p:nvSpPr>
          <p:spPr>
            <a:xfrm>
              <a:off x="2794858" y="4846933"/>
              <a:ext cx="1385140" cy="390554"/>
            </a:xfrm>
            <a:prstGeom prst="rect">
              <a:avLst/>
            </a:prstGeom>
            <a:noFill/>
          </p:spPr>
          <p:txBody>
            <a:bodyPr wrap="square" lIns="89619" tIns="71695" bIns="71695" rtlCol="0" anchor="ctr" anchorCtr="0">
              <a:spAutoFit/>
            </a:bodyPr>
            <a:lstStyle/>
            <a:p>
              <a:pPr algn="ctr" defTabSz="914038">
                <a:lnSpc>
                  <a:spcPct val="90000"/>
                </a:lnSpc>
                <a:spcBef>
                  <a:spcPct val="0"/>
                </a:spcBef>
                <a:defRPr/>
              </a:pPr>
              <a:r>
                <a:rPr lang="en-US" sz="1960" dirty="0">
                  <a:gradFill>
                    <a:gsLst>
                      <a:gs pos="9565">
                        <a:srgbClr val="FFFFFF"/>
                      </a:gs>
                      <a:gs pos="39000">
                        <a:srgbClr val="FFFFFF"/>
                      </a:gs>
                    </a:gsLst>
                    <a:lin ang="5400000" scaled="0"/>
                  </a:gradFill>
                  <a:latin typeface="Segoe UI Semibold" panose="020B0702040204020203" pitchFamily="34" charset="0"/>
                  <a:cs typeface="Segoe UI Semibold" panose="020B0702040204020203" pitchFamily="34" charset="0"/>
                </a:rPr>
                <a:t>/EVENTS</a:t>
              </a:r>
            </a:p>
          </p:txBody>
        </p:sp>
      </p:grpSp>
      <p:grpSp>
        <p:nvGrpSpPr>
          <p:cNvPr id="29" name="Group 28"/>
          <p:cNvGrpSpPr/>
          <p:nvPr/>
        </p:nvGrpSpPr>
        <p:grpSpPr>
          <a:xfrm>
            <a:off x="4534292" y="2223138"/>
            <a:ext cx="2547994" cy="1516936"/>
            <a:chOff x="9715837" y="1239926"/>
            <a:chExt cx="2390557" cy="1423207"/>
          </a:xfrm>
        </p:grpSpPr>
        <p:sp>
          <p:nvSpPr>
            <p:cNvPr id="30" name="TextBox 29"/>
            <p:cNvSpPr txBox="1"/>
            <p:nvPr/>
          </p:nvSpPr>
          <p:spPr>
            <a:xfrm>
              <a:off x="9715837" y="1239926"/>
              <a:ext cx="2390557" cy="390553"/>
            </a:xfrm>
            <a:prstGeom prst="rect">
              <a:avLst/>
            </a:prstGeom>
            <a:noFill/>
            <a:ln>
              <a:noFill/>
            </a:ln>
          </p:spPr>
          <p:txBody>
            <a:bodyPr wrap="square" lIns="89619" tIns="71695" bIns="71695" rtlCol="0" anchor="ctr" anchorCtr="0">
              <a:spAutoFit/>
            </a:bodyPr>
            <a:lstStyle/>
            <a:p>
              <a:pPr algn="ctr" defTabSz="914038">
                <a:lnSpc>
                  <a:spcPct val="90000"/>
                </a:lnSpc>
                <a:spcBef>
                  <a:spcPct val="0"/>
                </a:spcBef>
                <a:defRPr/>
              </a:pPr>
              <a:r>
                <a:rPr lang="en-US" sz="1960" dirty="0">
                  <a:gradFill>
                    <a:gsLst>
                      <a:gs pos="9565">
                        <a:srgbClr val="FFFFFF"/>
                      </a:gs>
                      <a:gs pos="39000">
                        <a:srgbClr val="FFFFFF"/>
                      </a:gs>
                    </a:gsLst>
                    <a:lin ang="5400000" scaled="0"/>
                  </a:gradFill>
                  <a:latin typeface="Segoe UI Semibold" panose="020B0702040204020203" pitchFamily="34" charset="0"/>
                  <a:cs typeface="Segoe UI Semibold" panose="020B0702040204020203" pitchFamily="34" charset="0"/>
                </a:rPr>
                <a:t>/CONVERSATIONS</a:t>
              </a:r>
            </a:p>
          </p:txBody>
        </p:sp>
        <p:grpSp>
          <p:nvGrpSpPr>
            <p:cNvPr id="31" name="Group 30"/>
            <p:cNvGrpSpPr/>
            <p:nvPr/>
          </p:nvGrpSpPr>
          <p:grpSpPr>
            <a:xfrm>
              <a:off x="10539969" y="1693869"/>
              <a:ext cx="969264" cy="969264"/>
              <a:chOff x="10539969" y="1693869"/>
              <a:chExt cx="969264" cy="969264"/>
            </a:xfrm>
          </p:grpSpPr>
          <p:sp>
            <p:nvSpPr>
              <p:cNvPr id="32" name="Oval 31"/>
              <p:cNvSpPr/>
              <p:nvPr/>
            </p:nvSpPr>
            <p:spPr bwMode="auto">
              <a:xfrm>
                <a:off x="10539969" y="1693869"/>
                <a:ext cx="969264" cy="969264"/>
              </a:xfrm>
              <a:prstGeom prst="ellipse">
                <a:avLst/>
              </a:prstGeom>
              <a:solidFill>
                <a:srgbClr val="2172B9"/>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solidFill>
                    <a:srgbClr val="B4A0FF">
                      <a:lumMod val="75000"/>
                    </a:srgbClr>
                  </a:solidFill>
                  <a:ea typeface="Segoe UI" pitchFamily="34" charset="0"/>
                  <a:cs typeface="Segoe UI" pitchFamily="34" charset="0"/>
                </a:endParaRPr>
              </a:p>
            </p:txBody>
          </p:sp>
          <p:sp>
            <p:nvSpPr>
              <p:cNvPr id="33" name="Freeform 33"/>
              <p:cNvSpPr>
                <a:spLocks noChangeAspect="1" noEditPoints="1"/>
              </p:cNvSpPr>
              <p:nvPr/>
            </p:nvSpPr>
            <p:spPr bwMode="black">
              <a:xfrm>
                <a:off x="10780126" y="1941964"/>
                <a:ext cx="488949" cy="473075"/>
              </a:xfrm>
              <a:custGeom>
                <a:avLst/>
                <a:gdLst>
                  <a:gd name="T0" fmla="*/ 258 w 364"/>
                  <a:gd name="T1" fmla="*/ 185 h 352"/>
                  <a:gd name="T2" fmla="*/ 263 w 364"/>
                  <a:gd name="T3" fmla="*/ 198 h 352"/>
                  <a:gd name="T4" fmla="*/ 216 w 364"/>
                  <a:gd name="T5" fmla="*/ 276 h 352"/>
                  <a:gd name="T6" fmla="*/ 263 w 364"/>
                  <a:gd name="T7" fmla="*/ 198 h 352"/>
                  <a:gd name="T8" fmla="*/ 117 w 364"/>
                  <a:gd name="T9" fmla="*/ 143 h 352"/>
                  <a:gd name="T10" fmla="*/ 96 w 364"/>
                  <a:gd name="T11" fmla="*/ 132 h 352"/>
                  <a:gd name="T12" fmla="*/ 75 w 364"/>
                  <a:gd name="T13" fmla="*/ 145 h 352"/>
                  <a:gd name="T14" fmla="*/ 67 w 364"/>
                  <a:gd name="T15" fmla="*/ 176 h 352"/>
                  <a:gd name="T16" fmla="*/ 75 w 364"/>
                  <a:gd name="T17" fmla="*/ 208 h 352"/>
                  <a:gd name="T18" fmla="*/ 95 w 364"/>
                  <a:gd name="T19" fmla="*/ 220 h 352"/>
                  <a:gd name="T20" fmla="*/ 116 w 364"/>
                  <a:gd name="T21" fmla="*/ 210 h 352"/>
                  <a:gd name="T22" fmla="*/ 125 w 364"/>
                  <a:gd name="T23" fmla="*/ 177 h 352"/>
                  <a:gd name="T24" fmla="*/ 120 w 364"/>
                  <a:gd name="T25" fmla="*/ 149 h 352"/>
                  <a:gd name="T26" fmla="*/ 102 w 364"/>
                  <a:gd name="T27" fmla="*/ 132 h 352"/>
                  <a:gd name="T28" fmla="*/ 79 w 364"/>
                  <a:gd name="T29" fmla="*/ 139 h 352"/>
                  <a:gd name="T30" fmla="*/ 68 w 364"/>
                  <a:gd name="T31" fmla="*/ 167 h 352"/>
                  <a:gd name="T32" fmla="*/ 72 w 364"/>
                  <a:gd name="T33" fmla="*/ 202 h 352"/>
                  <a:gd name="T34" fmla="*/ 89 w 364"/>
                  <a:gd name="T35" fmla="*/ 219 h 352"/>
                  <a:gd name="T36" fmla="*/ 112 w 364"/>
                  <a:gd name="T37" fmla="*/ 215 h 352"/>
                  <a:gd name="T38" fmla="*/ 124 w 364"/>
                  <a:gd name="T39" fmla="*/ 187 h 352"/>
                  <a:gd name="T40" fmla="*/ 123 w 364"/>
                  <a:gd name="T41" fmla="*/ 157 h 352"/>
                  <a:gd name="T42" fmla="*/ 108 w 364"/>
                  <a:gd name="T43" fmla="*/ 134 h 352"/>
                  <a:gd name="T44" fmla="*/ 84 w 364"/>
                  <a:gd name="T45" fmla="*/ 135 h 352"/>
                  <a:gd name="T46" fmla="*/ 69 w 364"/>
                  <a:gd name="T47" fmla="*/ 159 h 352"/>
                  <a:gd name="T48" fmla="*/ 69 w 364"/>
                  <a:gd name="T49" fmla="*/ 194 h 352"/>
                  <a:gd name="T50" fmla="*/ 84 w 364"/>
                  <a:gd name="T51" fmla="*/ 217 h 352"/>
                  <a:gd name="T52" fmla="*/ 107 w 364"/>
                  <a:gd name="T53" fmla="*/ 218 h 352"/>
                  <a:gd name="T54" fmla="*/ 123 w 364"/>
                  <a:gd name="T55" fmla="*/ 196 h 352"/>
                  <a:gd name="T56" fmla="*/ 0 w 364"/>
                  <a:gd name="T57" fmla="*/ 35 h 352"/>
                  <a:gd name="T58" fmla="*/ 0 w 364"/>
                  <a:gd name="T59" fmla="*/ 35 h 352"/>
                  <a:gd name="T60" fmla="*/ 137 w 364"/>
                  <a:gd name="T61" fmla="*/ 229 h 352"/>
                  <a:gd name="T62" fmla="*/ 95 w 364"/>
                  <a:gd name="T63" fmla="*/ 247 h 352"/>
                  <a:gd name="T64" fmla="*/ 57 w 364"/>
                  <a:gd name="T65" fmla="*/ 226 h 352"/>
                  <a:gd name="T66" fmla="*/ 42 w 364"/>
                  <a:gd name="T67" fmla="*/ 178 h 352"/>
                  <a:gd name="T68" fmla="*/ 56 w 364"/>
                  <a:gd name="T69" fmla="*/ 127 h 352"/>
                  <a:gd name="T70" fmla="*/ 97 w 364"/>
                  <a:gd name="T71" fmla="*/ 105 h 352"/>
                  <a:gd name="T72" fmla="*/ 137 w 364"/>
                  <a:gd name="T73" fmla="*/ 122 h 352"/>
                  <a:gd name="T74" fmla="*/ 154 w 364"/>
                  <a:gd name="T75" fmla="*/ 175 h 352"/>
                  <a:gd name="T76" fmla="*/ 117 w 364"/>
                  <a:gd name="T77" fmla="*/ 143 h 352"/>
                  <a:gd name="T78" fmla="*/ 96 w 364"/>
                  <a:gd name="T79" fmla="*/ 132 h 352"/>
                  <a:gd name="T80" fmla="*/ 75 w 364"/>
                  <a:gd name="T81" fmla="*/ 145 h 352"/>
                  <a:gd name="T82" fmla="*/ 67 w 364"/>
                  <a:gd name="T83" fmla="*/ 176 h 352"/>
                  <a:gd name="T84" fmla="*/ 75 w 364"/>
                  <a:gd name="T85" fmla="*/ 208 h 352"/>
                  <a:gd name="T86" fmla="*/ 95 w 364"/>
                  <a:gd name="T87" fmla="*/ 220 h 352"/>
                  <a:gd name="T88" fmla="*/ 116 w 364"/>
                  <a:gd name="T89" fmla="*/ 210 h 352"/>
                  <a:gd name="T90" fmla="*/ 125 w 364"/>
                  <a:gd name="T91" fmla="*/ 177 h 352"/>
                  <a:gd name="T92" fmla="*/ 123 w 364"/>
                  <a:gd name="T93" fmla="*/ 157 h 352"/>
                  <a:gd name="T94" fmla="*/ 108 w 364"/>
                  <a:gd name="T95" fmla="*/ 134 h 352"/>
                  <a:gd name="T96" fmla="*/ 84 w 364"/>
                  <a:gd name="T97" fmla="*/ 135 h 352"/>
                  <a:gd name="T98" fmla="*/ 69 w 364"/>
                  <a:gd name="T99" fmla="*/ 159 h 352"/>
                  <a:gd name="T100" fmla="*/ 69 w 364"/>
                  <a:gd name="T101" fmla="*/ 194 h 352"/>
                  <a:gd name="T102" fmla="*/ 84 w 364"/>
                  <a:gd name="T103" fmla="*/ 217 h 352"/>
                  <a:gd name="T104" fmla="*/ 107 w 364"/>
                  <a:gd name="T105" fmla="*/ 218 h 352"/>
                  <a:gd name="T106" fmla="*/ 123 w 364"/>
                  <a:gd name="T107" fmla="*/ 19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4" h="352">
                    <a:moveTo>
                      <a:pt x="356" y="76"/>
                    </a:moveTo>
                    <a:cubicBezTo>
                      <a:pt x="216" y="76"/>
                      <a:pt x="216" y="76"/>
                      <a:pt x="216" y="76"/>
                    </a:cubicBezTo>
                    <a:cubicBezTo>
                      <a:pt x="216" y="151"/>
                      <a:pt x="216" y="151"/>
                      <a:pt x="216" y="151"/>
                    </a:cubicBezTo>
                    <a:cubicBezTo>
                      <a:pt x="258" y="185"/>
                      <a:pt x="258" y="185"/>
                      <a:pt x="258" y="185"/>
                    </a:cubicBezTo>
                    <a:cubicBezTo>
                      <a:pt x="364" y="96"/>
                      <a:pt x="364" y="96"/>
                      <a:pt x="364" y="96"/>
                    </a:cubicBezTo>
                    <a:cubicBezTo>
                      <a:pt x="364" y="84"/>
                      <a:pt x="364" y="84"/>
                      <a:pt x="364" y="84"/>
                    </a:cubicBezTo>
                    <a:cubicBezTo>
                      <a:pt x="364" y="78"/>
                      <a:pt x="362" y="76"/>
                      <a:pt x="356" y="76"/>
                    </a:cubicBezTo>
                    <a:close/>
                    <a:moveTo>
                      <a:pt x="263" y="198"/>
                    </a:moveTo>
                    <a:cubicBezTo>
                      <a:pt x="262" y="199"/>
                      <a:pt x="260" y="200"/>
                      <a:pt x="258" y="200"/>
                    </a:cubicBezTo>
                    <a:cubicBezTo>
                      <a:pt x="256" y="200"/>
                      <a:pt x="255" y="199"/>
                      <a:pt x="253" y="198"/>
                    </a:cubicBezTo>
                    <a:cubicBezTo>
                      <a:pt x="216" y="168"/>
                      <a:pt x="216" y="168"/>
                      <a:pt x="216" y="168"/>
                    </a:cubicBezTo>
                    <a:cubicBezTo>
                      <a:pt x="216" y="276"/>
                      <a:pt x="216" y="276"/>
                      <a:pt x="216" y="276"/>
                    </a:cubicBezTo>
                    <a:cubicBezTo>
                      <a:pt x="356" y="276"/>
                      <a:pt x="356" y="276"/>
                      <a:pt x="356" y="276"/>
                    </a:cubicBezTo>
                    <a:cubicBezTo>
                      <a:pt x="362" y="276"/>
                      <a:pt x="364" y="274"/>
                      <a:pt x="364" y="268"/>
                    </a:cubicBezTo>
                    <a:cubicBezTo>
                      <a:pt x="364" y="113"/>
                      <a:pt x="364" y="113"/>
                      <a:pt x="364" y="113"/>
                    </a:cubicBezTo>
                    <a:lnTo>
                      <a:pt x="263" y="198"/>
                    </a:ln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0" y="35"/>
                    </a:moveTo>
                    <a:cubicBezTo>
                      <a:pt x="0" y="317"/>
                      <a:pt x="0" y="317"/>
                      <a:pt x="0" y="317"/>
                    </a:cubicBezTo>
                    <a:cubicBezTo>
                      <a:pt x="208" y="352"/>
                      <a:pt x="208" y="352"/>
                      <a:pt x="208" y="352"/>
                    </a:cubicBezTo>
                    <a:cubicBezTo>
                      <a:pt x="208" y="0"/>
                      <a:pt x="208" y="0"/>
                      <a:pt x="208" y="0"/>
                    </a:cubicBezTo>
                    <a:lnTo>
                      <a:pt x="0" y="35"/>
                    </a:lnTo>
                    <a:close/>
                    <a:moveTo>
                      <a:pt x="153" y="191"/>
                    </a:moveTo>
                    <a:cubicBezTo>
                      <a:pt x="152" y="196"/>
                      <a:pt x="151" y="201"/>
                      <a:pt x="149" y="206"/>
                    </a:cubicBezTo>
                    <a:cubicBezTo>
                      <a:pt x="148" y="210"/>
                      <a:pt x="146" y="214"/>
                      <a:pt x="144" y="218"/>
                    </a:cubicBezTo>
                    <a:cubicBezTo>
                      <a:pt x="142" y="222"/>
                      <a:pt x="140" y="226"/>
                      <a:pt x="137" y="229"/>
                    </a:cubicBezTo>
                    <a:cubicBezTo>
                      <a:pt x="134" y="232"/>
                      <a:pt x="131" y="235"/>
                      <a:pt x="128" y="237"/>
                    </a:cubicBezTo>
                    <a:cubicBezTo>
                      <a:pt x="125" y="240"/>
                      <a:pt x="121" y="242"/>
                      <a:pt x="118" y="243"/>
                    </a:cubicBezTo>
                    <a:cubicBezTo>
                      <a:pt x="114" y="245"/>
                      <a:pt x="111" y="246"/>
                      <a:pt x="107" y="246"/>
                    </a:cubicBezTo>
                    <a:cubicBezTo>
                      <a:pt x="103" y="247"/>
                      <a:pt x="99" y="247"/>
                      <a:pt x="95" y="247"/>
                    </a:cubicBezTo>
                    <a:cubicBezTo>
                      <a:pt x="91" y="246"/>
                      <a:pt x="87" y="246"/>
                      <a:pt x="83" y="245"/>
                    </a:cubicBezTo>
                    <a:cubicBezTo>
                      <a:pt x="80" y="244"/>
                      <a:pt x="77" y="242"/>
                      <a:pt x="73" y="241"/>
                    </a:cubicBezTo>
                    <a:cubicBezTo>
                      <a:pt x="70" y="239"/>
                      <a:pt x="67" y="237"/>
                      <a:pt x="64" y="234"/>
                    </a:cubicBezTo>
                    <a:cubicBezTo>
                      <a:pt x="62" y="232"/>
                      <a:pt x="59" y="229"/>
                      <a:pt x="57" y="226"/>
                    </a:cubicBezTo>
                    <a:cubicBezTo>
                      <a:pt x="54" y="223"/>
                      <a:pt x="52" y="219"/>
                      <a:pt x="50" y="216"/>
                    </a:cubicBezTo>
                    <a:cubicBezTo>
                      <a:pt x="49" y="212"/>
                      <a:pt x="47" y="208"/>
                      <a:pt x="46" y="204"/>
                    </a:cubicBezTo>
                    <a:cubicBezTo>
                      <a:pt x="45" y="200"/>
                      <a:pt x="44" y="196"/>
                      <a:pt x="43" y="192"/>
                    </a:cubicBezTo>
                    <a:cubicBezTo>
                      <a:pt x="43" y="187"/>
                      <a:pt x="42" y="183"/>
                      <a:pt x="42" y="178"/>
                    </a:cubicBezTo>
                    <a:cubicBezTo>
                      <a:pt x="42" y="173"/>
                      <a:pt x="43" y="168"/>
                      <a:pt x="43" y="163"/>
                    </a:cubicBezTo>
                    <a:cubicBezTo>
                      <a:pt x="44" y="158"/>
                      <a:pt x="45" y="154"/>
                      <a:pt x="46" y="150"/>
                    </a:cubicBezTo>
                    <a:cubicBezTo>
                      <a:pt x="47" y="146"/>
                      <a:pt x="48" y="142"/>
                      <a:pt x="50" y="138"/>
                    </a:cubicBezTo>
                    <a:cubicBezTo>
                      <a:pt x="52" y="134"/>
                      <a:pt x="54" y="131"/>
                      <a:pt x="56" y="127"/>
                    </a:cubicBezTo>
                    <a:cubicBezTo>
                      <a:pt x="59" y="124"/>
                      <a:pt x="61" y="121"/>
                      <a:pt x="64" y="118"/>
                    </a:cubicBezTo>
                    <a:cubicBezTo>
                      <a:pt x="67" y="116"/>
                      <a:pt x="70" y="113"/>
                      <a:pt x="74" y="112"/>
                    </a:cubicBezTo>
                    <a:cubicBezTo>
                      <a:pt x="77" y="110"/>
                      <a:pt x="81" y="108"/>
                      <a:pt x="84" y="107"/>
                    </a:cubicBezTo>
                    <a:cubicBezTo>
                      <a:pt x="88" y="106"/>
                      <a:pt x="92" y="105"/>
                      <a:pt x="97" y="105"/>
                    </a:cubicBezTo>
                    <a:cubicBezTo>
                      <a:pt x="101" y="105"/>
                      <a:pt x="105" y="105"/>
                      <a:pt x="108" y="106"/>
                    </a:cubicBezTo>
                    <a:cubicBezTo>
                      <a:pt x="112" y="106"/>
                      <a:pt x="116" y="107"/>
                      <a:pt x="119" y="109"/>
                    </a:cubicBezTo>
                    <a:cubicBezTo>
                      <a:pt x="122" y="110"/>
                      <a:pt x="126" y="112"/>
                      <a:pt x="129" y="114"/>
                    </a:cubicBezTo>
                    <a:cubicBezTo>
                      <a:pt x="132" y="116"/>
                      <a:pt x="135" y="119"/>
                      <a:pt x="137" y="122"/>
                    </a:cubicBezTo>
                    <a:cubicBezTo>
                      <a:pt x="140" y="126"/>
                      <a:pt x="142" y="129"/>
                      <a:pt x="144" y="133"/>
                    </a:cubicBezTo>
                    <a:cubicBezTo>
                      <a:pt x="147" y="137"/>
                      <a:pt x="148" y="141"/>
                      <a:pt x="150" y="145"/>
                    </a:cubicBezTo>
                    <a:cubicBezTo>
                      <a:pt x="151" y="149"/>
                      <a:pt x="152" y="154"/>
                      <a:pt x="153" y="159"/>
                    </a:cubicBezTo>
                    <a:cubicBezTo>
                      <a:pt x="153" y="164"/>
                      <a:pt x="154" y="169"/>
                      <a:pt x="154" y="175"/>
                    </a:cubicBezTo>
                    <a:cubicBezTo>
                      <a:pt x="154" y="181"/>
                      <a:pt x="153" y="186"/>
                      <a:pt x="153" y="191"/>
                    </a:cubicBezTo>
                    <a:close/>
                    <a:moveTo>
                      <a:pt x="123" y="157"/>
                    </a:move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ubicBezTo>
                      <a:pt x="124" y="163"/>
                      <a:pt x="123" y="160"/>
                      <a:pt x="123" y="157"/>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a:defRPr/>
                </a:pPr>
                <a:endParaRPr lang="en-US" sz="1764">
                  <a:solidFill>
                    <a:srgbClr val="404040"/>
                  </a:solidFill>
                </a:endParaRPr>
              </a:p>
            </p:txBody>
          </p:sp>
        </p:grpSp>
      </p:grpSp>
      <p:grpSp>
        <p:nvGrpSpPr>
          <p:cNvPr id="34" name="Group 33"/>
          <p:cNvGrpSpPr/>
          <p:nvPr/>
        </p:nvGrpSpPr>
        <p:grpSpPr>
          <a:xfrm>
            <a:off x="4608974" y="4192782"/>
            <a:ext cx="4841911" cy="1593969"/>
            <a:chOff x="2275896" y="2403457"/>
            <a:chExt cx="4542738" cy="1495481"/>
          </a:xfrm>
        </p:grpSpPr>
        <p:sp>
          <p:nvSpPr>
            <p:cNvPr id="35" name="TextBox 34"/>
            <p:cNvSpPr txBox="1"/>
            <p:nvPr/>
          </p:nvSpPr>
          <p:spPr>
            <a:xfrm>
              <a:off x="2275896" y="2403457"/>
              <a:ext cx="2066419" cy="390553"/>
            </a:xfrm>
            <a:prstGeom prst="rect">
              <a:avLst/>
            </a:prstGeom>
            <a:noFill/>
          </p:spPr>
          <p:txBody>
            <a:bodyPr wrap="square" lIns="89619" tIns="71695" bIns="71695" rtlCol="0" anchor="ctr" anchorCtr="0">
              <a:spAutoFit/>
            </a:bodyPr>
            <a:lstStyle/>
            <a:p>
              <a:pPr defTabSz="914038">
                <a:lnSpc>
                  <a:spcPct val="90000"/>
                </a:lnSpc>
                <a:spcBef>
                  <a:spcPct val="0"/>
                </a:spcBef>
                <a:defRPr/>
              </a:pPr>
              <a:r>
                <a:rPr lang="en-US" sz="1960" dirty="0">
                  <a:gradFill>
                    <a:gsLst>
                      <a:gs pos="9565">
                        <a:srgbClr val="FFFFFF"/>
                      </a:gs>
                      <a:gs pos="39000">
                        <a:srgbClr val="FFFFFF"/>
                      </a:gs>
                    </a:gsLst>
                    <a:lin ang="5400000" scaled="0"/>
                  </a:gradFill>
                  <a:latin typeface="Segoe UI Semibold" panose="020B0702040204020203" pitchFamily="34" charset="0"/>
                  <a:cs typeface="Segoe UI Semibold" panose="020B0702040204020203" pitchFamily="34" charset="0"/>
                </a:rPr>
                <a:t>/FILES</a:t>
              </a:r>
            </a:p>
          </p:txBody>
        </p:sp>
        <p:sp>
          <p:nvSpPr>
            <p:cNvPr id="36" name="Oval 35"/>
            <p:cNvSpPr/>
            <p:nvPr/>
          </p:nvSpPr>
          <p:spPr bwMode="auto">
            <a:xfrm>
              <a:off x="2626237" y="2929674"/>
              <a:ext cx="969264" cy="969264"/>
            </a:xfrm>
            <a:prstGeom prst="ellipse">
              <a:avLst/>
            </a:prstGeom>
            <a:solidFill>
              <a:srgbClr val="DC5B26"/>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solidFill>
                  <a:srgbClr val="B4A0FF">
                    <a:lumMod val="75000"/>
                  </a:srgbClr>
                </a:solidFill>
                <a:ea typeface="Segoe UI" pitchFamily="34" charset="0"/>
                <a:cs typeface="Segoe UI" pitchFamily="34" charset="0"/>
              </a:endParaRPr>
            </a:p>
          </p:txBody>
        </p:sp>
        <p:sp>
          <p:nvSpPr>
            <p:cNvPr id="37" name="Oval 36"/>
            <p:cNvSpPr/>
            <p:nvPr/>
          </p:nvSpPr>
          <p:spPr bwMode="auto">
            <a:xfrm>
              <a:off x="4237803" y="2929674"/>
              <a:ext cx="969264" cy="969264"/>
            </a:xfrm>
            <a:prstGeom prst="ellipse">
              <a:avLst/>
            </a:prstGeom>
            <a:solidFill>
              <a:srgbClr val="2A3282"/>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solidFill>
                  <a:srgbClr val="B4A0FF">
                    <a:lumMod val="75000"/>
                  </a:srgbClr>
                </a:solidFill>
                <a:ea typeface="Segoe UI" pitchFamily="34" charset="0"/>
                <a:cs typeface="Segoe UI" pitchFamily="34" charset="0"/>
              </a:endParaRPr>
            </a:p>
          </p:txBody>
        </p:sp>
        <p:sp>
          <p:nvSpPr>
            <p:cNvPr id="38" name="Oval 37"/>
            <p:cNvSpPr/>
            <p:nvPr/>
          </p:nvSpPr>
          <p:spPr bwMode="auto">
            <a:xfrm>
              <a:off x="5849370" y="2929674"/>
              <a:ext cx="969264" cy="969264"/>
            </a:xfrm>
            <a:prstGeom prst="ellipse">
              <a:avLst/>
            </a:prstGeom>
            <a:solidFill>
              <a:srgbClr val="02723B"/>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solidFill>
                  <a:srgbClr val="B4A0FF">
                    <a:lumMod val="75000"/>
                  </a:srgbClr>
                </a:solidFill>
                <a:ea typeface="Segoe UI" pitchFamily="34" charset="0"/>
                <a:cs typeface="Segoe UI" pitchFamily="34" charset="0"/>
              </a:endParaRPr>
            </a:p>
          </p:txBody>
        </p:sp>
        <p:sp>
          <p:nvSpPr>
            <p:cNvPr id="39" name="Freeform 9"/>
            <p:cNvSpPr>
              <a:spLocks noChangeAspect="1" noEditPoints="1"/>
            </p:cNvSpPr>
            <p:nvPr/>
          </p:nvSpPr>
          <p:spPr bwMode="black">
            <a:xfrm>
              <a:off x="4482724" y="3199430"/>
              <a:ext cx="479425" cy="473075"/>
            </a:xfrm>
            <a:custGeom>
              <a:avLst/>
              <a:gdLst>
                <a:gd name="T0" fmla="*/ 0 w 356"/>
                <a:gd name="T1" fmla="*/ 316 h 352"/>
                <a:gd name="T2" fmla="*/ 208 w 356"/>
                <a:gd name="T3" fmla="*/ 0 h 352"/>
                <a:gd name="T4" fmla="*/ 147 w 356"/>
                <a:gd name="T5" fmla="*/ 241 h 352"/>
                <a:gd name="T6" fmla="*/ 102 w 356"/>
                <a:gd name="T7" fmla="*/ 155 h 352"/>
                <a:gd name="T8" fmla="*/ 101 w 356"/>
                <a:gd name="T9" fmla="*/ 148 h 352"/>
                <a:gd name="T10" fmla="*/ 101 w 356"/>
                <a:gd name="T11" fmla="*/ 141 h 352"/>
                <a:gd name="T12" fmla="*/ 100 w 356"/>
                <a:gd name="T13" fmla="*/ 145 h 352"/>
                <a:gd name="T14" fmla="*/ 99 w 356"/>
                <a:gd name="T15" fmla="*/ 152 h 352"/>
                <a:gd name="T16" fmla="*/ 81 w 356"/>
                <a:gd name="T17" fmla="*/ 237 h 352"/>
                <a:gd name="T18" fmla="*/ 32 w 356"/>
                <a:gd name="T19" fmla="*/ 113 h 352"/>
                <a:gd name="T20" fmla="*/ 68 w 356"/>
                <a:gd name="T21" fmla="*/ 194 h 352"/>
                <a:gd name="T22" fmla="*/ 69 w 356"/>
                <a:gd name="T23" fmla="*/ 200 h 352"/>
                <a:gd name="T24" fmla="*/ 69 w 356"/>
                <a:gd name="T25" fmla="*/ 209 h 352"/>
                <a:gd name="T26" fmla="*/ 70 w 356"/>
                <a:gd name="T27" fmla="*/ 205 h 352"/>
                <a:gd name="T28" fmla="*/ 71 w 356"/>
                <a:gd name="T29" fmla="*/ 198 h 352"/>
                <a:gd name="T30" fmla="*/ 90 w 356"/>
                <a:gd name="T31" fmla="*/ 109 h 352"/>
                <a:gd name="T32" fmla="*/ 132 w 356"/>
                <a:gd name="T33" fmla="*/ 196 h 352"/>
                <a:gd name="T34" fmla="*/ 133 w 356"/>
                <a:gd name="T35" fmla="*/ 202 h 352"/>
                <a:gd name="T36" fmla="*/ 134 w 356"/>
                <a:gd name="T37" fmla="*/ 211 h 352"/>
                <a:gd name="T38" fmla="*/ 135 w 356"/>
                <a:gd name="T39" fmla="*/ 207 h 352"/>
                <a:gd name="T40" fmla="*/ 136 w 356"/>
                <a:gd name="T41" fmla="*/ 199 h 352"/>
                <a:gd name="T42" fmla="*/ 152 w 356"/>
                <a:gd name="T43" fmla="*/ 106 h 352"/>
                <a:gd name="T44" fmla="*/ 147 w 356"/>
                <a:gd name="T45" fmla="*/ 241 h 352"/>
                <a:gd name="T46" fmla="*/ 216 w 356"/>
                <a:gd name="T47" fmla="*/ 40 h 352"/>
                <a:gd name="T48" fmla="*/ 324 w 356"/>
                <a:gd name="T49" fmla="*/ 80 h 352"/>
                <a:gd name="T50" fmla="*/ 216 w 356"/>
                <a:gd name="T51" fmla="*/ 96 h 352"/>
                <a:gd name="T52" fmla="*/ 324 w 356"/>
                <a:gd name="T53" fmla="*/ 116 h 352"/>
                <a:gd name="T54" fmla="*/ 216 w 356"/>
                <a:gd name="T55" fmla="*/ 132 h 352"/>
                <a:gd name="T56" fmla="*/ 324 w 356"/>
                <a:gd name="T57" fmla="*/ 152 h 352"/>
                <a:gd name="T58" fmla="*/ 216 w 356"/>
                <a:gd name="T59" fmla="*/ 168 h 352"/>
                <a:gd name="T60" fmla="*/ 324 w 356"/>
                <a:gd name="T61" fmla="*/ 188 h 352"/>
                <a:gd name="T62" fmla="*/ 216 w 356"/>
                <a:gd name="T63" fmla="*/ 204 h 352"/>
                <a:gd name="T64" fmla="*/ 324 w 356"/>
                <a:gd name="T65" fmla="*/ 224 h 352"/>
                <a:gd name="T66" fmla="*/ 216 w 356"/>
                <a:gd name="T67" fmla="*/ 240 h 352"/>
                <a:gd name="T68" fmla="*/ 324 w 356"/>
                <a:gd name="T69" fmla="*/ 260 h 352"/>
                <a:gd name="T70" fmla="*/ 216 w 356"/>
                <a:gd name="T71" fmla="*/ 276 h 352"/>
                <a:gd name="T72" fmla="*/ 348 w 356"/>
                <a:gd name="T73" fmla="*/ 312 h 352"/>
                <a:gd name="T74" fmla="*/ 356 w 356"/>
                <a:gd name="T75" fmla="*/ 4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6" h="352">
                  <a:moveTo>
                    <a:pt x="0" y="36"/>
                  </a:moveTo>
                  <a:cubicBezTo>
                    <a:pt x="0" y="316"/>
                    <a:pt x="0" y="316"/>
                    <a:pt x="0" y="316"/>
                  </a:cubicBezTo>
                  <a:cubicBezTo>
                    <a:pt x="208" y="352"/>
                    <a:pt x="208" y="352"/>
                    <a:pt x="208" y="352"/>
                  </a:cubicBezTo>
                  <a:cubicBezTo>
                    <a:pt x="208" y="0"/>
                    <a:pt x="208" y="0"/>
                    <a:pt x="208" y="0"/>
                  </a:cubicBezTo>
                  <a:lnTo>
                    <a:pt x="0" y="36"/>
                  </a:lnTo>
                  <a:close/>
                  <a:moveTo>
                    <a:pt x="147" y="241"/>
                  </a:moveTo>
                  <a:cubicBezTo>
                    <a:pt x="120" y="239"/>
                    <a:pt x="120" y="239"/>
                    <a:pt x="120" y="239"/>
                  </a:cubicBezTo>
                  <a:cubicBezTo>
                    <a:pt x="102" y="155"/>
                    <a:pt x="102" y="155"/>
                    <a:pt x="102" y="155"/>
                  </a:cubicBezTo>
                  <a:cubicBezTo>
                    <a:pt x="102" y="154"/>
                    <a:pt x="102" y="153"/>
                    <a:pt x="102" y="152"/>
                  </a:cubicBezTo>
                  <a:cubicBezTo>
                    <a:pt x="102" y="151"/>
                    <a:pt x="102" y="150"/>
                    <a:pt x="101" y="148"/>
                  </a:cubicBezTo>
                  <a:cubicBezTo>
                    <a:pt x="101" y="147"/>
                    <a:pt x="101" y="146"/>
                    <a:pt x="101" y="145"/>
                  </a:cubicBezTo>
                  <a:cubicBezTo>
                    <a:pt x="101" y="143"/>
                    <a:pt x="101" y="142"/>
                    <a:pt x="101" y="141"/>
                  </a:cubicBezTo>
                  <a:cubicBezTo>
                    <a:pt x="100" y="141"/>
                    <a:pt x="100" y="141"/>
                    <a:pt x="100" y="141"/>
                  </a:cubicBezTo>
                  <a:cubicBezTo>
                    <a:pt x="100" y="142"/>
                    <a:pt x="100" y="143"/>
                    <a:pt x="100" y="145"/>
                  </a:cubicBezTo>
                  <a:cubicBezTo>
                    <a:pt x="100" y="146"/>
                    <a:pt x="100" y="147"/>
                    <a:pt x="100" y="149"/>
                  </a:cubicBezTo>
                  <a:cubicBezTo>
                    <a:pt x="100" y="150"/>
                    <a:pt x="99" y="151"/>
                    <a:pt x="99" y="152"/>
                  </a:cubicBezTo>
                  <a:cubicBezTo>
                    <a:pt x="99" y="153"/>
                    <a:pt x="99" y="154"/>
                    <a:pt x="99" y="155"/>
                  </a:cubicBezTo>
                  <a:cubicBezTo>
                    <a:pt x="81" y="237"/>
                    <a:pt x="81" y="237"/>
                    <a:pt x="81" y="237"/>
                  </a:cubicBezTo>
                  <a:cubicBezTo>
                    <a:pt x="56" y="235"/>
                    <a:pt x="56" y="235"/>
                    <a:pt x="56" y="235"/>
                  </a:cubicBezTo>
                  <a:cubicBezTo>
                    <a:pt x="32" y="113"/>
                    <a:pt x="32" y="113"/>
                    <a:pt x="32" y="113"/>
                  </a:cubicBezTo>
                  <a:cubicBezTo>
                    <a:pt x="55" y="112"/>
                    <a:pt x="55" y="112"/>
                    <a:pt x="55" y="112"/>
                  </a:cubicBezTo>
                  <a:cubicBezTo>
                    <a:pt x="68" y="194"/>
                    <a:pt x="68" y="194"/>
                    <a:pt x="68" y="194"/>
                  </a:cubicBezTo>
                  <a:cubicBezTo>
                    <a:pt x="68" y="195"/>
                    <a:pt x="68" y="196"/>
                    <a:pt x="68" y="197"/>
                  </a:cubicBezTo>
                  <a:cubicBezTo>
                    <a:pt x="69" y="198"/>
                    <a:pt x="69" y="199"/>
                    <a:pt x="69" y="200"/>
                  </a:cubicBezTo>
                  <a:cubicBezTo>
                    <a:pt x="69" y="202"/>
                    <a:pt x="69" y="203"/>
                    <a:pt x="69" y="204"/>
                  </a:cubicBezTo>
                  <a:cubicBezTo>
                    <a:pt x="69" y="206"/>
                    <a:pt x="69" y="207"/>
                    <a:pt x="69" y="209"/>
                  </a:cubicBezTo>
                  <a:cubicBezTo>
                    <a:pt x="70" y="209"/>
                    <a:pt x="70" y="209"/>
                    <a:pt x="70" y="209"/>
                  </a:cubicBezTo>
                  <a:cubicBezTo>
                    <a:pt x="70" y="208"/>
                    <a:pt x="70" y="206"/>
                    <a:pt x="70" y="205"/>
                  </a:cubicBezTo>
                  <a:cubicBezTo>
                    <a:pt x="70" y="204"/>
                    <a:pt x="70" y="203"/>
                    <a:pt x="70" y="202"/>
                  </a:cubicBezTo>
                  <a:cubicBezTo>
                    <a:pt x="71" y="200"/>
                    <a:pt x="71" y="199"/>
                    <a:pt x="71" y="198"/>
                  </a:cubicBezTo>
                  <a:cubicBezTo>
                    <a:pt x="71" y="197"/>
                    <a:pt x="71" y="195"/>
                    <a:pt x="72" y="194"/>
                  </a:cubicBezTo>
                  <a:cubicBezTo>
                    <a:pt x="90" y="109"/>
                    <a:pt x="90" y="109"/>
                    <a:pt x="90" y="109"/>
                  </a:cubicBezTo>
                  <a:cubicBezTo>
                    <a:pt x="115" y="108"/>
                    <a:pt x="115" y="108"/>
                    <a:pt x="115" y="108"/>
                  </a:cubicBezTo>
                  <a:cubicBezTo>
                    <a:pt x="132" y="196"/>
                    <a:pt x="132" y="196"/>
                    <a:pt x="132" y="196"/>
                  </a:cubicBezTo>
                  <a:cubicBezTo>
                    <a:pt x="133" y="197"/>
                    <a:pt x="133" y="198"/>
                    <a:pt x="133" y="199"/>
                  </a:cubicBezTo>
                  <a:cubicBezTo>
                    <a:pt x="133" y="200"/>
                    <a:pt x="133" y="201"/>
                    <a:pt x="133" y="202"/>
                  </a:cubicBezTo>
                  <a:cubicBezTo>
                    <a:pt x="134" y="203"/>
                    <a:pt x="134" y="205"/>
                    <a:pt x="134" y="206"/>
                  </a:cubicBezTo>
                  <a:cubicBezTo>
                    <a:pt x="134" y="208"/>
                    <a:pt x="134" y="209"/>
                    <a:pt x="134" y="211"/>
                  </a:cubicBezTo>
                  <a:cubicBezTo>
                    <a:pt x="135" y="211"/>
                    <a:pt x="135" y="211"/>
                    <a:pt x="135" y="211"/>
                  </a:cubicBezTo>
                  <a:cubicBezTo>
                    <a:pt x="135" y="209"/>
                    <a:pt x="135" y="208"/>
                    <a:pt x="135" y="207"/>
                  </a:cubicBezTo>
                  <a:cubicBezTo>
                    <a:pt x="135" y="206"/>
                    <a:pt x="135" y="204"/>
                    <a:pt x="135" y="203"/>
                  </a:cubicBezTo>
                  <a:cubicBezTo>
                    <a:pt x="135" y="202"/>
                    <a:pt x="135" y="201"/>
                    <a:pt x="136" y="199"/>
                  </a:cubicBezTo>
                  <a:cubicBezTo>
                    <a:pt x="136" y="198"/>
                    <a:pt x="136" y="197"/>
                    <a:pt x="136" y="196"/>
                  </a:cubicBezTo>
                  <a:cubicBezTo>
                    <a:pt x="152" y="106"/>
                    <a:pt x="152" y="106"/>
                    <a:pt x="152" y="106"/>
                  </a:cubicBezTo>
                  <a:cubicBezTo>
                    <a:pt x="178" y="104"/>
                    <a:pt x="178" y="104"/>
                    <a:pt x="178" y="104"/>
                  </a:cubicBezTo>
                  <a:lnTo>
                    <a:pt x="147" y="241"/>
                  </a:lnTo>
                  <a:close/>
                  <a:moveTo>
                    <a:pt x="348" y="40"/>
                  </a:moveTo>
                  <a:cubicBezTo>
                    <a:pt x="216" y="40"/>
                    <a:pt x="216" y="40"/>
                    <a:pt x="216" y="40"/>
                  </a:cubicBezTo>
                  <a:cubicBezTo>
                    <a:pt x="216" y="80"/>
                    <a:pt x="216" y="80"/>
                    <a:pt x="216" y="80"/>
                  </a:cubicBezTo>
                  <a:cubicBezTo>
                    <a:pt x="324" y="80"/>
                    <a:pt x="324" y="80"/>
                    <a:pt x="324" y="80"/>
                  </a:cubicBezTo>
                  <a:cubicBezTo>
                    <a:pt x="324" y="96"/>
                    <a:pt x="324" y="96"/>
                    <a:pt x="324" y="96"/>
                  </a:cubicBezTo>
                  <a:cubicBezTo>
                    <a:pt x="216" y="96"/>
                    <a:pt x="216" y="96"/>
                    <a:pt x="216" y="96"/>
                  </a:cubicBezTo>
                  <a:cubicBezTo>
                    <a:pt x="216" y="116"/>
                    <a:pt x="216" y="116"/>
                    <a:pt x="216" y="116"/>
                  </a:cubicBezTo>
                  <a:cubicBezTo>
                    <a:pt x="324" y="116"/>
                    <a:pt x="324" y="116"/>
                    <a:pt x="324" y="116"/>
                  </a:cubicBezTo>
                  <a:cubicBezTo>
                    <a:pt x="324" y="132"/>
                    <a:pt x="324" y="132"/>
                    <a:pt x="324" y="132"/>
                  </a:cubicBezTo>
                  <a:cubicBezTo>
                    <a:pt x="216" y="132"/>
                    <a:pt x="216" y="132"/>
                    <a:pt x="216" y="132"/>
                  </a:cubicBezTo>
                  <a:cubicBezTo>
                    <a:pt x="216" y="152"/>
                    <a:pt x="216" y="152"/>
                    <a:pt x="216" y="152"/>
                  </a:cubicBezTo>
                  <a:cubicBezTo>
                    <a:pt x="324" y="152"/>
                    <a:pt x="324" y="152"/>
                    <a:pt x="324" y="152"/>
                  </a:cubicBezTo>
                  <a:cubicBezTo>
                    <a:pt x="324" y="168"/>
                    <a:pt x="324" y="168"/>
                    <a:pt x="324" y="168"/>
                  </a:cubicBezTo>
                  <a:cubicBezTo>
                    <a:pt x="216" y="168"/>
                    <a:pt x="216" y="168"/>
                    <a:pt x="216" y="168"/>
                  </a:cubicBezTo>
                  <a:cubicBezTo>
                    <a:pt x="216" y="188"/>
                    <a:pt x="216" y="188"/>
                    <a:pt x="216" y="188"/>
                  </a:cubicBezTo>
                  <a:cubicBezTo>
                    <a:pt x="324" y="188"/>
                    <a:pt x="324" y="188"/>
                    <a:pt x="324" y="188"/>
                  </a:cubicBezTo>
                  <a:cubicBezTo>
                    <a:pt x="324" y="204"/>
                    <a:pt x="324" y="204"/>
                    <a:pt x="324" y="204"/>
                  </a:cubicBezTo>
                  <a:cubicBezTo>
                    <a:pt x="216" y="204"/>
                    <a:pt x="216" y="204"/>
                    <a:pt x="216" y="204"/>
                  </a:cubicBezTo>
                  <a:cubicBezTo>
                    <a:pt x="216" y="224"/>
                    <a:pt x="216" y="224"/>
                    <a:pt x="216" y="224"/>
                  </a:cubicBezTo>
                  <a:cubicBezTo>
                    <a:pt x="324" y="224"/>
                    <a:pt x="324" y="224"/>
                    <a:pt x="324" y="224"/>
                  </a:cubicBezTo>
                  <a:cubicBezTo>
                    <a:pt x="324" y="240"/>
                    <a:pt x="324" y="240"/>
                    <a:pt x="324" y="240"/>
                  </a:cubicBezTo>
                  <a:cubicBezTo>
                    <a:pt x="216" y="240"/>
                    <a:pt x="216" y="240"/>
                    <a:pt x="216" y="240"/>
                  </a:cubicBezTo>
                  <a:cubicBezTo>
                    <a:pt x="216" y="260"/>
                    <a:pt x="216" y="260"/>
                    <a:pt x="216" y="260"/>
                  </a:cubicBezTo>
                  <a:cubicBezTo>
                    <a:pt x="324" y="260"/>
                    <a:pt x="324" y="260"/>
                    <a:pt x="324" y="260"/>
                  </a:cubicBezTo>
                  <a:cubicBezTo>
                    <a:pt x="324" y="276"/>
                    <a:pt x="324" y="276"/>
                    <a:pt x="324" y="276"/>
                  </a:cubicBezTo>
                  <a:cubicBezTo>
                    <a:pt x="216" y="276"/>
                    <a:pt x="216" y="276"/>
                    <a:pt x="216" y="276"/>
                  </a:cubicBezTo>
                  <a:cubicBezTo>
                    <a:pt x="216" y="312"/>
                    <a:pt x="216" y="312"/>
                    <a:pt x="216" y="312"/>
                  </a:cubicBezTo>
                  <a:cubicBezTo>
                    <a:pt x="348" y="312"/>
                    <a:pt x="348" y="312"/>
                    <a:pt x="348" y="312"/>
                  </a:cubicBezTo>
                  <a:cubicBezTo>
                    <a:pt x="353" y="312"/>
                    <a:pt x="356" y="309"/>
                    <a:pt x="356" y="305"/>
                  </a:cubicBezTo>
                  <a:cubicBezTo>
                    <a:pt x="356" y="48"/>
                    <a:pt x="356" y="48"/>
                    <a:pt x="356" y="48"/>
                  </a:cubicBezTo>
                  <a:cubicBezTo>
                    <a:pt x="356" y="44"/>
                    <a:pt x="353" y="40"/>
                    <a:pt x="348" y="40"/>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a:defRPr/>
              </a:pPr>
              <a:endParaRPr lang="en-US" sz="1764">
                <a:solidFill>
                  <a:srgbClr val="404040"/>
                </a:solidFill>
              </a:endParaRPr>
            </a:p>
          </p:txBody>
        </p:sp>
        <p:sp>
          <p:nvSpPr>
            <p:cNvPr id="40" name="Freeform 39"/>
            <p:cNvSpPr>
              <a:spLocks noChangeAspect="1" noEditPoints="1"/>
            </p:cNvSpPr>
            <p:nvPr/>
          </p:nvSpPr>
          <p:spPr bwMode="black">
            <a:xfrm>
              <a:off x="6101616" y="3171556"/>
              <a:ext cx="474663" cy="471487"/>
            </a:xfrm>
            <a:custGeom>
              <a:avLst/>
              <a:gdLst>
                <a:gd name="T0" fmla="*/ 216 w 352"/>
                <a:gd name="T1" fmla="*/ 36 h 352"/>
                <a:gd name="T2" fmla="*/ 252 w 352"/>
                <a:gd name="T3" fmla="*/ 68 h 352"/>
                <a:gd name="T4" fmla="*/ 216 w 352"/>
                <a:gd name="T5" fmla="*/ 100 h 352"/>
                <a:gd name="T6" fmla="*/ 252 w 352"/>
                <a:gd name="T7" fmla="*/ 112 h 352"/>
                <a:gd name="T8" fmla="*/ 216 w 352"/>
                <a:gd name="T9" fmla="*/ 144 h 352"/>
                <a:gd name="T10" fmla="*/ 252 w 352"/>
                <a:gd name="T11" fmla="*/ 156 h 352"/>
                <a:gd name="T12" fmla="*/ 216 w 352"/>
                <a:gd name="T13" fmla="*/ 188 h 352"/>
                <a:gd name="T14" fmla="*/ 252 w 352"/>
                <a:gd name="T15" fmla="*/ 200 h 352"/>
                <a:gd name="T16" fmla="*/ 216 w 352"/>
                <a:gd name="T17" fmla="*/ 232 h 352"/>
                <a:gd name="T18" fmla="*/ 252 w 352"/>
                <a:gd name="T19" fmla="*/ 244 h 352"/>
                <a:gd name="T20" fmla="*/ 216 w 352"/>
                <a:gd name="T21" fmla="*/ 276 h 352"/>
                <a:gd name="T22" fmla="*/ 344 w 352"/>
                <a:gd name="T23" fmla="*/ 308 h 352"/>
                <a:gd name="T24" fmla="*/ 352 w 352"/>
                <a:gd name="T25" fmla="*/ 44 h 352"/>
                <a:gd name="T26" fmla="*/ 320 w 352"/>
                <a:gd name="T27" fmla="*/ 276 h 352"/>
                <a:gd name="T28" fmla="*/ 264 w 352"/>
                <a:gd name="T29" fmla="*/ 244 h 352"/>
                <a:gd name="T30" fmla="*/ 320 w 352"/>
                <a:gd name="T31" fmla="*/ 276 h 352"/>
                <a:gd name="T32" fmla="*/ 264 w 352"/>
                <a:gd name="T33" fmla="*/ 232 h 352"/>
                <a:gd name="T34" fmla="*/ 320 w 352"/>
                <a:gd name="T35" fmla="*/ 200 h 352"/>
                <a:gd name="T36" fmla="*/ 320 w 352"/>
                <a:gd name="T37" fmla="*/ 188 h 352"/>
                <a:gd name="T38" fmla="*/ 264 w 352"/>
                <a:gd name="T39" fmla="*/ 156 h 352"/>
                <a:gd name="T40" fmla="*/ 320 w 352"/>
                <a:gd name="T41" fmla="*/ 188 h 352"/>
                <a:gd name="T42" fmla="*/ 264 w 352"/>
                <a:gd name="T43" fmla="*/ 144 h 352"/>
                <a:gd name="T44" fmla="*/ 320 w 352"/>
                <a:gd name="T45" fmla="*/ 112 h 352"/>
                <a:gd name="T46" fmla="*/ 320 w 352"/>
                <a:gd name="T47" fmla="*/ 100 h 352"/>
                <a:gd name="T48" fmla="*/ 264 w 352"/>
                <a:gd name="T49" fmla="*/ 68 h 352"/>
                <a:gd name="T50" fmla="*/ 320 w 352"/>
                <a:gd name="T51" fmla="*/ 100 h 352"/>
                <a:gd name="T52" fmla="*/ 0 w 352"/>
                <a:gd name="T53" fmla="*/ 316 h 352"/>
                <a:gd name="T54" fmla="*/ 208 w 352"/>
                <a:gd name="T55" fmla="*/ 0 h 352"/>
                <a:gd name="T56" fmla="*/ 120 w 352"/>
                <a:gd name="T57" fmla="*/ 246 h 352"/>
                <a:gd name="T58" fmla="*/ 100 w 352"/>
                <a:gd name="T59" fmla="*/ 199 h 352"/>
                <a:gd name="T60" fmla="*/ 99 w 352"/>
                <a:gd name="T61" fmla="*/ 194 h 352"/>
                <a:gd name="T62" fmla="*/ 98 w 352"/>
                <a:gd name="T63" fmla="*/ 191 h 352"/>
                <a:gd name="T64" fmla="*/ 97 w 352"/>
                <a:gd name="T65" fmla="*/ 195 h 352"/>
                <a:gd name="T66" fmla="*/ 96 w 352"/>
                <a:gd name="T67" fmla="*/ 200 h 352"/>
                <a:gd name="T68" fmla="*/ 49 w 352"/>
                <a:gd name="T69" fmla="*/ 242 h 352"/>
                <a:gd name="T70" fmla="*/ 52 w 352"/>
                <a:gd name="T71" fmla="*/ 110 h 352"/>
                <a:gd name="T72" fmla="*/ 96 w 352"/>
                <a:gd name="T73" fmla="*/ 148 h 352"/>
                <a:gd name="T74" fmla="*/ 98 w 352"/>
                <a:gd name="T75" fmla="*/ 154 h 352"/>
                <a:gd name="T76" fmla="*/ 99 w 352"/>
                <a:gd name="T77" fmla="*/ 160 h 352"/>
                <a:gd name="T78" fmla="*/ 100 w 352"/>
                <a:gd name="T79" fmla="*/ 158 h 352"/>
                <a:gd name="T80" fmla="*/ 102 w 352"/>
                <a:gd name="T81" fmla="*/ 152 h 352"/>
                <a:gd name="T82" fmla="*/ 121 w 352"/>
                <a:gd name="T83" fmla="*/ 106 h 352"/>
                <a:gd name="T84" fmla="*/ 116 w 352"/>
                <a:gd name="T85" fmla="*/ 175 h 352"/>
                <a:gd name="T86" fmla="*/ 120 w 352"/>
                <a:gd name="T87" fmla="*/ 24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2" h="352">
                  <a:moveTo>
                    <a:pt x="344" y="36"/>
                  </a:moveTo>
                  <a:cubicBezTo>
                    <a:pt x="216" y="36"/>
                    <a:pt x="216" y="36"/>
                    <a:pt x="216" y="36"/>
                  </a:cubicBezTo>
                  <a:cubicBezTo>
                    <a:pt x="216" y="68"/>
                    <a:pt x="216" y="68"/>
                    <a:pt x="216" y="68"/>
                  </a:cubicBezTo>
                  <a:cubicBezTo>
                    <a:pt x="252" y="68"/>
                    <a:pt x="252" y="68"/>
                    <a:pt x="252" y="68"/>
                  </a:cubicBezTo>
                  <a:cubicBezTo>
                    <a:pt x="252" y="100"/>
                    <a:pt x="252" y="100"/>
                    <a:pt x="252" y="100"/>
                  </a:cubicBezTo>
                  <a:cubicBezTo>
                    <a:pt x="216" y="100"/>
                    <a:pt x="216" y="100"/>
                    <a:pt x="216" y="100"/>
                  </a:cubicBezTo>
                  <a:cubicBezTo>
                    <a:pt x="216" y="112"/>
                    <a:pt x="216" y="112"/>
                    <a:pt x="216" y="112"/>
                  </a:cubicBezTo>
                  <a:cubicBezTo>
                    <a:pt x="252" y="112"/>
                    <a:pt x="252" y="112"/>
                    <a:pt x="252" y="112"/>
                  </a:cubicBezTo>
                  <a:cubicBezTo>
                    <a:pt x="252" y="144"/>
                    <a:pt x="252" y="144"/>
                    <a:pt x="252" y="144"/>
                  </a:cubicBezTo>
                  <a:cubicBezTo>
                    <a:pt x="216" y="144"/>
                    <a:pt x="216" y="144"/>
                    <a:pt x="216" y="144"/>
                  </a:cubicBezTo>
                  <a:cubicBezTo>
                    <a:pt x="216" y="156"/>
                    <a:pt x="216" y="156"/>
                    <a:pt x="216" y="156"/>
                  </a:cubicBezTo>
                  <a:cubicBezTo>
                    <a:pt x="252" y="156"/>
                    <a:pt x="252" y="156"/>
                    <a:pt x="252" y="156"/>
                  </a:cubicBezTo>
                  <a:cubicBezTo>
                    <a:pt x="252" y="188"/>
                    <a:pt x="252" y="188"/>
                    <a:pt x="252" y="188"/>
                  </a:cubicBezTo>
                  <a:cubicBezTo>
                    <a:pt x="216" y="188"/>
                    <a:pt x="216" y="188"/>
                    <a:pt x="216" y="188"/>
                  </a:cubicBezTo>
                  <a:cubicBezTo>
                    <a:pt x="216" y="200"/>
                    <a:pt x="216" y="200"/>
                    <a:pt x="216" y="200"/>
                  </a:cubicBezTo>
                  <a:cubicBezTo>
                    <a:pt x="252" y="200"/>
                    <a:pt x="252" y="200"/>
                    <a:pt x="252" y="200"/>
                  </a:cubicBezTo>
                  <a:cubicBezTo>
                    <a:pt x="252" y="232"/>
                    <a:pt x="252" y="232"/>
                    <a:pt x="252" y="232"/>
                  </a:cubicBezTo>
                  <a:cubicBezTo>
                    <a:pt x="216" y="232"/>
                    <a:pt x="216" y="232"/>
                    <a:pt x="216" y="232"/>
                  </a:cubicBezTo>
                  <a:cubicBezTo>
                    <a:pt x="216" y="244"/>
                    <a:pt x="216" y="244"/>
                    <a:pt x="216" y="244"/>
                  </a:cubicBezTo>
                  <a:cubicBezTo>
                    <a:pt x="252" y="244"/>
                    <a:pt x="252" y="244"/>
                    <a:pt x="252" y="244"/>
                  </a:cubicBezTo>
                  <a:cubicBezTo>
                    <a:pt x="252" y="276"/>
                    <a:pt x="252" y="276"/>
                    <a:pt x="252" y="276"/>
                  </a:cubicBezTo>
                  <a:cubicBezTo>
                    <a:pt x="216" y="276"/>
                    <a:pt x="216" y="276"/>
                    <a:pt x="216" y="276"/>
                  </a:cubicBezTo>
                  <a:cubicBezTo>
                    <a:pt x="216" y="308"/>
                    <a:pt x="216" y="308"/>
                    <a:pt x="216" y="308"/>
                  </a:cubicBezTo>
                  <a:cubicBezTo>
                    <a:pt x="344" y="308"/>
                    <a:pt x="344" y="308"/>
                    <a:pt x="344" y="308"/>
                  </a:cubicBezTo>
                  <a:cubicBezTo>
                    <a:pt x="349" y="308"/>
                    <a:pt x="352" y="303"/>
                    <a:pt x="352" y="300"/>
                  </a:cubicBezTo>
                  <a:cubicBezTo>
                    <a:pt x="352" y="44"/>
                    <a:pt x="352" y="44"/>
                    <a:pt x="352" y="44"/>
                  </a:cubicBezTo>
                  <a:cubicBezTo>
                    <a:pt x="352" y="39"/>
                    <a:pt x="345" y="36"/>
                    <a:pt x="344" y="36"/>
                  </a:cubicBezTo>
                  <a:close/>
                  <a:moveTo>
                    <a:pt x="320" y="276"/>
                  </a:moveTo>
                  <a:cubicBezTo>
                    <a:pt x="264" y="276"/>
                    <a:pt x="264" y="276"/>
                    <a:pt x="264" y="276"/>
                  </a:cubicBezTo>
                  <a:cubicBezTo>
                    <a:pt x="264" y="244"/>
                    <a:pt x="264" y="244"/>
                    <a:pt x="264" y="244"/>
                  </a:cubicBezTo>
                  <a:cubicBezTo>
                    <a:pt x="320" y="244"/>
                    <a:pt x="320" y="244"/>
                    <a:pt x="320" y="244"/>
                  </a:cubicBezTo>
                  <a:lnTo>
                    <a:pt x="320" y="276"/>
                  </a:lnTo>
                  <a:close/>
                  <a:moveTo>
                    <a:pt x="320" y="232"/>
                  </a:moveTo>
                  <a:cubicBezTo>
                    <a:pt x="264" y="232"/>
                    <a:pt x="264" y="232"/>
                    <a:pt x="264" y="232"/>
                  </a:cubicBezTo>
                  <a:cubicBezTo>
                    <a:pt x="264" y="200"/>
                    <a:pt x="264" y="200"/>
                    <a:pt x="264" y="200"/>
                  </a:cubicBezTo>
                  <a:cubicBezTo>
                    <a:pt x="320" y="200"/>
                    <a:pt x="320" y="200"/>
                    <a:pt x="320" y="200"/>
                  </a:cubicBezTo>
                  <a:lnTo>
                    <a:pt x="320" y="232"/>
                  </a:lnTo>
                  <a:close/>
                  <a:moveTo>
                    <a:pt x="320" y="188"/>
                  </a:moveTo>
                  <a:cubicBezTo>
                    <a:pt x="264" y="188"/>
                    <a:pt x="264" y="188"/>
                    <a:pt x="264" y="188"/>
                  </a:cubicBezTo>
                  <a:cubicBezTo>
                    <a:pt x="264" y="156"/>
                    <a:pt x="264" y="156"/>
                    <a:pt x="264" y="156"/>
                  </a:cubicBezTo>
                  <a:cubicBezTo>
                    <a:pt x="320" y="156"/>
                    <a:pt x="320" y="156"/>
                    <a:pt x="320" y="156"/>
                  </a:cubicBezTo>
                  <a:lnTo>
                    <a:pt x="320" y="188"/>
                  </a:lnTo>
                  <a:close/>
                  <a:moveTo>
                    <a:pt x="320" y="144"/>
                  </a:moveTo>
                  <a:cubicBezTo>
                    <a:pt x="264" y="144"/>
                    <a:pt x="264" y="144"/>
                    <a:pt x="264" y="144"/>
                  </a:cubicBezTo>
                  <a:cubicBezTo>
                    <a:pt x="264" y="112"/>
                    <a:pt x="264" y="112"/>
                    <a:pt x="264" y="112"/>
                  </a:cubicBezTo>
                  <a:cubicBezTo>
                    <a:pt x="320" y="112"/>
                    <a:pt x="320" y="112"/>
                    <a:pt x="320" y="112"/>
                  </a:cubicBezTo>
                  <a:lnTo>
                    <a:pt x="320" y="144"/>
                  </a:lnTo>
                  <a:close/>
                  <a:moveTo>
                    <a:pt x="320" y="100"/>
                  </a:moveTo>
                  <a:cubicBezTo>
                    <a:pt x="264" y="100"/>
                    <a:pt x="264" y="100"/>
                    <a:pt x="264" y="100"/>
                  </a:cubicBezTo>
                  <a:cubicBezTo>
                    <a:pt x="264" y="68"/>
                    <a:pt x="264" y="68"/>
                    <a:pt x="264" y="68"/>
                  </a:cubicBezTo>
                  <a:cubicBezTo>
                    <a:pt x="320" y="68"/>
                    <a:pt x="320" y="68"/>
                    <a:pt x="320" y="68"/>
                  </a:cubicBezTo>
                  <a:lnTo>
                    <a:pt x="320" y="100"/>
                  </a:lnTo>
                  <a:close/>
                  <a:moveTo>
                    <a:pt x="0" y="36"/>
                  </a:moveTo>
                  <a:cubicBezTo>
                    <a:pt x="0" y="316"/>
                    <a:pt x="0" y="316"/>
                    <a:pt x="0" y="316"/>
                  </a:cubicBezTo>
                  <a:cubicBezTo>
                    <a:pt x="208" y="352"/>
                    <a:pt x="208" y="352"/>
                    <a:pt x="208" y="352"/>
                  </a:cubicBezTo>
                  <a:cubicBezTo>
                    <a:pt x="208" y="0"/>
                    <a:pt x="208" y="0"/>
                    <a:pt x="208" y="0"/>
                  </a:cubicBezTo>
                  <a:lnTo>
                    <a:pt x="0" y="36"/>
                  </a:lnTo>
                  <a:close/>
                  <a:moveTo>
                    <a:pt x="120" y="246"/>
                  </a:moveTo>
                  <a:cubicBezTo>
                    <a:pt x="101" y="200"/>
                    <a:pt x="101" y="200"/>
                    <a:pt x="101" y="200"/>
                  </a:cubicBezTo>
                  <a:cubicBezTo>
                    <a:pt x="101" y="200"/>
                    <a:pt x="100" y="199"/>
                    <a:pt x="100" y="199"/>
                  </a:cubicBezTo>
                  <a:cubicBezTo>
                    <a:pt x="100" y="198"/>
                    <a:pt x="100" y="197"/>
                    <a:pt x="100" y="197"/>
                  </a:cubicBezTo>
                  <a:cubicBezTo>
                    <a:pt x="100" y="196"/>
                    <a:pt x="99" y="195"/>
                    <a:pt x="99" y="194"/>
                  </a:cubicBezTo>
                  <a:cubicBezTo>
                    <a:pt x="99" y="193"/>
                    <a:pt x="99" y="192"/>
                    <a:pt x="99" y="191"/>
                  </a:cubicBezTo>
                  <a:cubicBezTo>
                    <a:pt x="98" y="191"/>
                    <a:pt x="98" y="191"/>
                    <a:pt x="98" y="191"/>
                  </a:cubicBezTo>
                  <a:cubicBezTo>
                    <a:pt x="98" y="191"/>
                    <a:pt x="98" y="192"/>
                    <a:pt x="98" y="193"/>
                  </a:cubicBezTo>
                  <a:cubicBezTo>
                    <a:pt x="98" y="193"/>
                    <a:pt x="97" y="194"/>
                    <a:pt x="97" y="195"/>
                  </a:cubicBezTo>
                  <a:cubicBezTo>
                    <a:pt x="97" y="196"/>
                    <a:pt x="97" y="196"/>
                    <a:pt x="97" y="197"/>
                  </a:cubicBezTo>
                  <a:cubicBezTo>
                    <a:pt x="96" y="198"/>
                    <a:pt x="96" y="199"/>
                    <a:pt x="96" y="200"/>
                  </a:cubicBezTo>
                  <a:cubicBezTo>
                    <a:pt x="77" y="243"/>
                    <a:pt x="77" y="243"/>
                    <a:pt x="77" y="243"/>
                  </a:cubicBezTo>
                  <a:cubicBezTo>
                    <a:pt x="49" y="242"/>
                    <a:pt x="49" y="242"/>
                    <a:pt x="49" y="242"/>
                  </a:cubicBezTo>
                  <a:cubicBezTo>
                    <a:pt x="82" y="176"/>
                    <a:pt x="82" y="176"/>
                    <a:pt x="82" y="176"/>
                  </a:cubicBezTo>
                  <a:cubicBezTo>
                    <a:pt x="52" y="110"/>
                    <a:pt x="52" y="110"/>
                    <a:pt x="52" y="110"/>
                  </a:cubicBezTo>
                  <a:cubicBezTo>
                    <a:pt x="80" y="108"/>
                    <a:pt x="80" y="108"/>
                    <a:pt x="80" y="108"/>
                  </a:cubicBezTo>
                  <a:cubicBezTo>
                    <a:pt x="96" y="148"/>
                    <a:pt x="96" y="148"/>
                    <a:pt x="96" y="148"/>
                  </a:cubicBezTo>
                  <a:cubicBezTo>
                    <a:pt x="96" y="149"/>
                    <a:pt x="97" y="150"/>
                    <a:pt x="97" y="151"/>
                  </a:cubicBezTo>
                  <a:cubicBezTo>
                    <a:pt x="97" y="152"/>
                    <a:pt x="98" y="153"/>
                    <a:pt x="98" y="154"/>
                  </a:cubicBezTo>
                  <a:cubicBezTo>
                    <a:pt x="98" y="155"/>
                    <a:pt x="98" y="156"/>
                    <a:pt x="99" y="157"/>
                  </a:cubicBezTo>
                  <a:cubicBezTo>
                    <a:pt x="99" y="158"/>
                    <a:pt x="99" y="159"/>
                    <a:pt x="99" y="160"/>
                  </a:cubicBezTo>
                  <a:cubicBezTo>
                    <a:pt x="100" y="160"/>
                    <a:pt x="100" y="160"/>
                    <a:pt x="100" y="160"/>
                  </a:cubicBezTo>
                  <a:cubicBezTo>
                    <a:pt x="100" y="159"/>
                    <a:pt x="100" y="159"/>
                    <a:pt x="100" y="158"/>
                  </a:cubicBezTo>
                  <a:cubicBezTo>
                    <a:pt x="100" y="157"/>
                    <a:pt x="101" y="156"/>
                    <a:pt x="101" y="155"/>
                  </a:cubicBezTo>
                  <a:cubicBezTo>
                    <a:pt x="101" y="154"/>
                    <a:pt x="102" y="153"/>
                    <a:pt x="102" y="152"/>
                  </a:cubicBezTo>
                  <a:cubicBezTo>
                    <a:pt x="102" y="151"/>
                    <a:pt x="103" y="149"/>
                    <a:pt x="103" y="148"/>
                  </a:cubicBezTo>
                  <a:cubicBezTo>
                    <a:pt x="121" y="106"/>
                    <a:pt x="121" y="106"/>
                    <a:pt x="121" y="106"/>
                  </a:cubicBezTo>
                  <a:cubicBezTo>
                    <a:pt x="151" y="104"/>
                    <a:pt x="151" y="104"/>
                    <a:pt x="151" y="104"/>
                  </a:cubicBezTo>
                  <a:cubicBezTo>
                    <a:pt x="116" y="175"/>
                    <a:pt x="116" y="175"/>
                    <a:pt x="116" y="175"/>
                  </a:cubicBezTo>
                  <a:cubicBezTo>
                    <a:pt x="152" y="248"/>
                    <a:pt x="152" y="248"/>
                    <a:pt x="152" y="248"/>
                  </a:cubicBezTo>
                  <a:lnTo>
                    <a:pt x="120" y="246"/>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a:defRPr/>
              </a:pPr>
              <a:endParaRPr lang="en-US" sz="1764">
                <a:solidFill>
                  <a:srgbClr val="404040"/>
                </a:solidFill>
              </a:endParaRPr>
            </a:p>
          </p:txBody>
        </p:sp>
        <p:sp>
          <p:nvSpPr>
            <p:cNvPr id="41" name="Freeform 29"/>
            <p:cNvSpPr>
              <a:spLocks noChangeAspect="1" noEditPoints="1"/>
            </p:cNvSpPr>
            <p:nvPr/>
          </p:nvSpPr>
          <p:spPr bwMode="black">
            <a:xfrm>
              <a:off x="2882834" y="3176067"/>
              <a:ext cx="479425" cy="471487"/>
            </a:xfrm>
            <a:custGeom>
              <a:avLst/>
              <a:gdLst>
                <a:gd name="T0" fmla="*/ 118 w 356"/>
                <a:gd name="T1" fmla="*/ 135 h 352"/>
                <a:gd name="T2" fmla="*/ 102 w 356"/>
                <a:gd name="T3" fmla="*/ 130 h 352"/>
                <a:gd name="T4" fmla="*/ 92 w 356"/>
                <a:gd name="T5" fmla="*/ 171 h 352"/>
                <a:gd name="T6" fmla="*/ 102 w 356"/>
                <a:gd name="T7" fmla="*/ 173 h 352"/>
                <a:gd name="T8" fmla="*/ 118 w 356"/>
                <a:gd name="T9" fmla="*/ 168 h 352"/>
                <a:gd name="T10" fmla="*/ 123 w 356"/>
                <a:gd name="T11" fmla="*/ 151 h 352"/>
                <a:gd name="T12" fmla="*/ 0 w 356"/>
                <a:gd name="T13" fmla="*/ 36 h 352"/>
                <a:gd name="T14" fmla="*/ 208 w 356"/>
                <a:gd name="T15" fmla="*/ 352 h 352"/>
                <a:gd name="T16" fmla="*/ 0 w 356"/>
                <a:gd name="T17" fmla="*/ 36 h 352"/>
                <a:gd name="T18" fmla="*/ 149 w 356"/>
                <a:gd name="T19" fmla="*/ 169 h 352"/>
                <a:gd name="T20" fmla="*/ 140 w 356"/>
                <a:gd name="T21" fmla="*/ 184 h 352"/>
                <a:gd name="T22" fmla="*/ 124 w 356"/>
                <a:gd name="T23" fmla="*/ 194 h 352"/>
                <a:gd name="T24" fmla="*/ 104 w 356"/>
                <a:gd name="T25" fmla="*/ 197 h 352"/>
                <a:gd name="T26" fmla="*/ 92 w 356"/>
                <a:gd name="T27" fmla="*/ 244 h 352"/>
                <a:gd name="T28" fmla="*/ 68 w 356"/>
                <a:gd name="T29" fmla="*/ 108 h 352"/>
                <a:gd name="T30" fmla="*/ 126 w 356"/>
                <a:gd name="T31" fmla="*/ 107 h 352"/>
                <a:gd name="T32" fmla="*/ 150 w 356"/>
                <a:gd name="T33" fmla="*/ 129 h 352"/>
                <a:gd name="T34" fmla="*/ 152 w 356"/>
                <a:gd name="T35" fmla="*/ 159 h 352"/>
                <a:gd name="T36" fmla="*/ 111 w 356"/>
                <a:gd name="T37" fmla="*/ 131 h 352"/>
                <a:gd name="T38" fmla="*/ 92 w 356"/>
                <a:gd name="T39" fmla="*/ 131 h 352"/>
                <a:gd name="T40" fmla="*/ 94 w 356"/>
                <a:gd name="T41" fmla="*/ 173 h 352"/>
                <a:gd name="T42" fmla="*/ 111 w 356"/>
                <a:gd name="T43" fmla="*/ 172 h 352"/>
                <a:gd name="T44" fmla="*/ 122 w 356"/>
                <a:gd name="T45" fmla="*/ 161 h 352"/>
                <a:gd name="T46" fmla="*/ 122 w 356"/>
                <a:gd name="T47" fmla="*/ 142 h 352"/>
                <a:gd name="T48" fmla="*/ 122 w 356"/>
                <a:gd name="T49" fmla="*/ 142 h 352"/>
                <a:gd name="T50" fmla="*/ 111 w 356"/>
                <a:gd name="T51" fmla="*/ 131 h 352"/>
                <a:gd name="T52" fmla="*/ 92 w 356"/>
                <a:gd name="T53" fmla="*/ 131 h 352"/>
                <a:gd name="T54" fmla="*/ 94 w 356"/>
                <a:gd name="T55" fmla="*/ 173 h 352"/>
                <a:gd name="T56" fmla="*/ 111 w 356"/>
                <a:gd name="T57" fmla="*/ 172 h 352"/>
                <a:gd name="T58" fmla="*/ 122 w 356"/>
                <a:gd name="T59" fmla="*/ 161 h 352"/>
                <a:gd name="T60" fmla="*/ 122 w 356"/>
                <a:gd name="T61" fmla="*/ 142 h 352"/>
                <a:gd name="T62" fmla="*/ 216 w 356"/>
                <a:gd name="T63" fmla="*/ 52 h 352"/>
                <a:gd name="T64" fmla="*/ 244 w 356"/>
                <a:gd name="T65" fmla="*/ 92 h 352"/>
                <a:gd name="T66" fmla="*/ 292 w 356"/>
                <a:gd name="T67" fmla="*/ 140 h 352"/>
                <a:gd name="T68" fmla="*/ 216 w 356"/>
                <a:gd name="T69" fmla="*/ 179 h 352"/>
                <a:gd name="T70" fmla="*/ 320 w 356"/>
                <a:gd name="T71" fmla="*/ 212 h 352"/>
                <a:gd name="T72" fmla="*/ 216 w 356"/>
                <a:gd name="T73" fmla="*/ 228 h 352"/>
                <a:gd name="T74" fmla="*/ 320 w 356"/>
                <a:gd name="T75" fmla="*/ 248 h 352"/>
                <a:gd name="T76" fmla="*/ 216 w 356"/>
                <a:gd name="T77" fmla="*/ 264 h 352"/>
                <a:gd name="T78" fmla="*/ 348 w 356"/>
                <a:gd name="T79" fmla="*/ 300 h 352"/>
                <a:gd name="T80" fmla="*/ 356 w 356"/>
                <a:gd name="T81" fmla="*/ 60 h 352"/>
                <a:gd name="T82" fmla="*/ 252 w 356"/>
                <a:gd name="T83" fmla="*/ 132 h 352"/>
                <a:gd name="T84" fmla="*/ 300 w 356"/>
                <a:gd name="T85" fmla="*/ 13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6" h="352">
                  <a:moveTo>
                    <a:pt x="122" y="142"/>
                  </a:moveTo>
                  <a:cubicBezTo>
                    <a:pt x="121" y="139"/>
                    <a:pt x="120" y="137"/>
                    <a:pt x="118" y="135"/>
                  </a:cubicBezTo>
                  <a:cubicBezTo>
                    <a:pt x="116" y="133"/>
                    <a:pt x="114" y="132"/>
                    <a:pt x="111" y="131"/>
                  </a:cubicBezTo>
                  <a:cubicBezTo>
                    <a:pt x="109" y="130"/>
                    <a:pt x="105" y="130"/>
                    <a:pt x="102" y="130"/>
                  </a:cubicBezTo>
                  <a:cubicBezTo>
                    <a:pt x="92" y="131"/>
                    <a:pt x="92" y="131"/>
                    <a:pt x="92" y="131"/>
                  </a:cubicBezTo>
                  <a:cubicBezTo>
                    <a:pt x="92" y="171"/>
                    <a:pt x="92" y="171"/>
                    <a:pt x="92" y="171"/>
                  </a:cubicBezTo>
                  <a:cubicBezTo>
                    <a:pt x="94" y="173"/>
                    <a:pt x="94" y="173"/>
                    <a:pt x="94" y="173"/>
                  </a:cubicBezTo>
                  <a:cubicBezTo>
                    <a:pt x="102" y="173"/>
                    <a:pt x="102" y="173"/>
                    <a:pt x="102" y="173"/>
                  </a:cubicBezTo>
                  <a:cubicBezTo>
                    <a:pt x="105" y="173"/>
                    <a:pt x="109" y="173"/>
                    <a:pt x="111" y="172"/>
                  </a:cubicBezTo>
                  <a:cubicBezTo>
                    <a:pt x="114" y="171"/>
                    <a:pt x="116" y="170"/>
                    <a:pt x="118" y="168"/>
                  </a:cubicBezTo>
                  <a:cubicBezTo>
                    <a:pt x="120" y="166"/>
                    <a:pt x="121" y="164"/>
                    <a:pt x="122" y="161"/>
                  </a:cubicBezTo>
                  <a:cubicBezTo>
                    <a:pt x="123" y="158"/>
                    <a:pt x="123" y="155"/>
                    <a:pt x="123" y="151"/>
                  </a:cubicBezTo>
                  <a:cubicBezTo>
                    <a:pt x="123" y="147"/>
                    <a:pt x="123" y="144"/>
                    <a:pt x="122" y="142"/>
                  </a:cubicBezTo>
                  <a:close/>
                  <a:moveTo>
                    <a:pt x="0" y="36"/>
                  </a:moveTo>
                  <a:cubicBezTo>
                    <a:pt x="0" y="316"/>
                    <a:pt x="0" y="316"/>
                    <a:pt x="0" y="316"/>
                  </a:cubicBezTo>
                  <a:cubicBezTo>
                    <a:pt x="208" y="352"/>
                    <a:pt x="208" y="352"/>
                    <a:pt x="208" y="352"/>
                  </a:cubicBezTo>
                  <a:cubicBezTo>
                    <a:pt x="208" y="0"/>
                    <a:pt x="208" y="0"/>
                    <a:pt x="208" y="0"/>
                  </a:cubicBezTo>
                  <a:lnTo>
                    <a:pt x="0" y="36"/>
                  </a:lnTo>
                  <a:close/>
                  <a:moveTo>
                    <a:pt x="152" y="159"/>
                  </a:moveTo>
                  <a:cubicBezTo>
                    <a:pt x="151" y="163"/>
                    <a:pt x="150" y="166"/>
                    <a:pt x="149" y="169"/>
                  </a:cubicBezTo>
                  <a:cubicBezTo>
                    <a:pt x="148" y="172"/>
                    <a:pt x="147" y="174"/>
                    <a:pt x="145" y="177"/>
                  </a:cubicBezTo>
                  <a:cubicBezTo>
                    <a:pt x="144" y="179"/>
                    <a:pt x="142" y="182"/>
                    <a:pt x="140" y="184"/>
                  </a:cubicBezTo>
                  <a:cubicBezTo>
                    <a:pt x="137" y="186"/>
                    <a:pt x="135" y="188"/>
                    <a:pt x="132" y="190"/>
                  </a:cubicBezTo>
                  <a:cubicBezTo>
                    <a:pt x="130" y="192"/>
                    <a:pt x="127" y="193"/>
                    <a:pt x="124" y="194"/>
                  </a:cubicBezTo>
                  <a:cubicBezTo>
                    <a:pt x="121" y="195"/>
                    <a:pt x="118" y="196"/>
                    <a:pt x="115" y="197"/>
                  </a:cubicBezTo>
                  <a:cubicBezTo>
                    <a:pt x="111" y="197"/>
                    <a:pt x="108" y="197"/>
                    <a:pt x="104" y="197"/>
                  </a:cubicBezTo>
                  <a:cubicBezTo>
                    <a:pt x="92" y="197"/>
                    <a:pt x="92" y="197"/>
                    <a:pt x="92" y="197"/>
                  </a:cubicBezTo>
                  <a:cubicBezTo>
                    <a:pt x="92" y="244"/>
                    <a:pt x="92" y="244"/>
                    <a:pt x="92" y="244"/>
                  </a:cubicBezTo>
                  <a:cubicBezTo>
                    <a:pt x="68" y="243"/>
                    <a:pt x="68" y="243"/>
                    <a:pt x="68" y="243"/>
                  </a:cubicBezTo>
                  <a:cubicBezTo>
                    <a:pt x="68" y="108"/>
                    <a:pt x="68" y="108"/>
                    <a:pt x="68" y="108"/>
                  </a:cubicBezTo>
                  <a:cubicBezTo>
                    <a:pt x="107" y="106"/>
                    <a:pt x="107" y="106"/>
                    <a:pt x="107" y="106"/>
                  </a:cubicBezTo>
                  <a:cubicBezTo>
                    <a:pt x="114" y="105"/>
                    <a:pt x="121" y="106"/>
                    <a:pt x="126" y="107"/>
                  </a:cubicBezTo>
                  <a:cubicBezTo>
                    <a:pt x="132" y="109"/>
                    <a:pt x="137" y="111"/>
                    <a:pt x="141" y="115"/>
                  </a:cubicBezTo>
                  <a:cubicBezTo>
                    <a:pt x="145" y="119"/>
                    <a:pt x="148" y="123"/>
                    <a:pt x="150" y="129"/>
                  </a:cubicBezTo>
                  <a:cubicBezTo>
                    <a:pt x="152" y="135"/>
                    <a:pt x="153" y="142"/>
                    <a:pt x="153" y="149"/>
                  </a:cubicBezTo>
                  <a:cubicBezTo>
                    <a:pt x="153" y="153"/>
                    <a:pt x="152" y="156"/>
                    <a:pt x="152" y="159"/>
                  </a:cubicBezTo>
                  <a:close/>
                  <a:moveTo>
                    <a:pt x="118" y="135"/>
                  </a:moveTo>
                  <a:cubicBezTo>
                    <a:pt x="116" y="133"/>
                    <a:pt x="114" y="132"/>
                    <a:pt x="111" y="131"/>
                  </a:cubicBezTo>
                  <a:cubicBezTo>
                    <a:pt x="109" y="130"/>
                    <a:pt x="105" y="130"/>
                    <a:pt x="102" y="130"/>
                  </a:cubicBezTo>
                  <a:cubicBezTo>
                    <a:pt x="92" y="131"/>
                    <a:pt x="92" y="131"/>
                    <a:pt x="92" y="131"/>
                  </a:cubicBezTo>
                  <a:cubicBezTo>
                    <a:pt x="92" y="171"/>
                    <a:pt x="92" y="171"/>
                    <a:pt x="92" y="171"/>
                  </a:cubicBezTo>
                  <a:cubicBezTo>
                    <a:pt x="94" y="173"/>
                    <a:pt x="94" y="173"/>
                    <a:pt x="94" y="173"/>
                  </a:cubicBezTo>
                  <a:cubicBezTo>
                    <a:pt x="102" y="173"/>
                    <a:pt x="102" y="173"/>
                    <a:pt x="102" y="173"/>
                  </a:cubicBezTo>
                  <a:cubicBezTo>
                    <a:pt x="105" y="173"/>
                    <a:pt x="109" y="173"/>
                    <a:pt x="111" y="172"/>
                  </a:cubicBezTo>
                  <a:cubicBezTo>
                    <a:pt x="114" y="171"/>
                    <a:pt x="116" y="170"/>
                    <a:pt x="118" y="168"/>
                  </a:cubicBezTo>
                  <a:cubicBezTo>
                    <a:pt x="120" y="166"/>
                    <a:pt x="121" y="164"/>
                    <a:pt x="122" y="161"/>
                  </a:cubicBezTo>
                  <a:cubicBezTo>
                    <a:pt x="123" y="158"/>
                    <a:pt x="123" y="155"/>
                    <a:pt x="123" y="151"/>
                  </a:cubicBezTo>
                  <a:cubicBezTo>
                    <a:pt x="123" y="147"/>
                    <a:pt x="123" y="144"/>
                    <a:pt x="122" y="142"/>
                  </a:cubicBezTo>
                  <a:cubicBezTo>
                    <a:pt x="121" y="139"/>
                    <a:pt x="120" y="137"/>
                    <a:pt x="118" y="135"/>
                  </a:cubicBezTo>
                  <a:close/>
                  <a:moveTo>
                    <a:pt x="122" y="142"/>
                  </a:moveTo>
                  <a:cubicBezTo>
                    <a:pt x="121" y="139"/>
                    <a:pt x="120" y="137"/>
                    <a:pt x="118" y="135"/>
                  </a:cubicBezTo>
                  <a:cubicBezTo>
                    <a:pt x="116" y="133"/>
                    <a:pt x="114" y="132"/>
                    <a:pt x="111" y="131"/>
                  </a:cubicBezTo>
                  <a:cubicBezTo>
                    <a:pt x="109" y="130"/>
                    <a:pt x="105" y="130"/>
                    <a:pt x="102" y="130"/>
                  </a:cubicBezTo>
                  <a:cubicBezTo>
                    <a:pt x="92" y="131"/>
                    <a:pt x="92" y="131"/>
                    <a:pt x="92" y="131"/>
                  </a:cubicBezTo>
                  <a:cubicBezTo>
                    <a:pt x="92" y="171"/>
                    <a:pt x="92" y="171"/>
                    <a:pt x="92" y="171"/>
                  </a:cubicBezTo>
                  <a:cubicBezTo>
                    <a:pt x="94" y="173"/>
                    <a:pt x="94" y="173"/>
                    <a:pt x="94" y="173"/>
                  </a:cubicBezTo>
                  <a:cubicBezTo>
                    <a:pt x="102" y="173"/>
                    <a:pt x="102" y="173"/>
                    <a:pt x="102" y="173"/>
                  </a:cubicBezTo>
                  <a:cubicBezTo>
                    <a:pt x="105" y="173"/>
                    <a:pt x="109" y="173"/>
                    <a:pt x="111" y="172"/>
                  </a:cubicBezTo>
                  <a:cubicBezTo>
                    <a:pt x="114" y="171"/>
                    <a:pt x="116" y="170"/>
                    <a:pt x="118" y="168"/>
                  </a:cubicBezTo>
                  <a:cubicBezTo>
                    <a:pt x="120" y="166"/>
                    <a:pt x="121" y="164"/>
                    <a:pt x="122" y="161"/>
                  </a:cubicBezTo>
                  <a:cubicBezTo>
                    <a:pt x="123" y="158"/>
                    <a:pt x="123" y="155"/>
                    <a:pt x="123" y="151"/>
                  </a:cubicBezTo>
                  <a:cubicBezTo>
                    <a:pt x="123" y="147"/>
                    <a:pt x="123" y="144"/>
                    <a:pt x="122" y="142"/>
                  </a:cubicBezTo>
                  <a:close/>
                  <a:moveTo>
                    <a:pt x="348" y="52"/>
                  </a:moveTo>
                  <a:cubicBezTo>
                    <a:pt x="216" y="52"/>
                    <a:pt x="216" y="52"/>
                    <a:pt x="216" y="52"/>
                  </a:cubicBezTo>
                  <a:cubicBezTo>
                    <a:pt x="216" y="101"/>
                    <a:pt x="216" y="101"/>
                    <a:pt x="216" y="101"/>
                  </a:cubicBezTo>
                  <a:cubicBezTo>
                    <a:pt x="224" y="95"/>
                    <a:pt x="234" y="92"/>
                    <a:pt x="244" y="92"/>
                  </a:cubicBezTo>
                  <a:cubicBezTo>
                    <a:pt x="244" y="140"/>
                    <a:pt x="244" y="140"/>
                    <a:pt x="244" y="140"/>
                  </a:cubicBezTo>
                  <a:cubicBezTo>
                    <a:pt x="292" y="140"/>
                    <a:pt x="292" y="140"/>
                    <a:pt x="292" y="140"/>
                  </a:cubicBezTo>
                  <a:cubicBezTo>
                    <a:pt x="292" y="167"/>
                    <a:pt x="271" y="188"/>
                    <a:pt x="244" y="188"/>
                  </a:cubicBezTo>
                  <a:cubicBezTo>
                    <a:pt x="234" y="188"/>
                    <a:pt x="224" y="185"/>
                    <a:pt x="216" y="179"/>
                  </a:cubicBezTo>
                  <a:cubicBezTo>
                    <a:pt x="216" y="212"/>
                    <a:pt x="216" y="212"/>
                    <a:pt x="216" y="212"/>
                  </a:cubicBezTo>
                  <a:cubicBezTo>
                    <a:pt x="320" y="212"/>
                    <a:pt x="320" y="212"/>
                    <a:pt x="320" y="212"/>
                  </a:cubicBezTo>
                  <a:cubicBezTo>
                    <a:pt x="320" y="228"/>
                    <a:pt x="320" y="228"/>
                    <a:pt x="320" y="228"/>
                  </a:cubicBezTo>
                  <a:cubicBezTo>
                    <a:pt x="216" y="228"/>
                    <a:pt x="216" y="228"/>
                    <a:pt x="216" y="228"/>
                  </a:cubicBezTo>
                  <a:cubicBezTo>
                    <a:pt x="216" y="248"/>
                    <a:pt x="216" y="248"/>
                    <a:pt x="216" y="248"/>
                  </a:cubicBezTo>
                  <a:cubicBezTo>
                    <a:pt x="320" y="248"/>
                    <a:pt x="320" y="248"/>
                    <a:pt x="320" y="248"/>
                  </a:cubicBezTo>
                  <a:cubicBezTo>
                    <a:pt x="320" y="264"/>
                    <a:pt x="320" y="264"/>
                    <a:pt x="320" y="264"/>
                  </a:cubicBezTo>
                  <a:cubicBezTo>
                    <a:pt x="216" y="264"/>
                    <a:pt x="216" y="264"/>
                    <a:pt x="216" y="264"/>
                  </a:cubicBezTo>
                  <a:cubicBezTo>
                    <a:pt x="216" y="300"/>
                    <a:pt x="216" y="300"/>
                    <a:pt x="216" y="300"/>
                  </a:cubicBezTo>
                  <a:cubicBezTo>
                    <a:pt x="348" y="300"/>
                    <a:pt x="348" y="300"/>
                    <a:pt x="348" y="300"/>
                  </a:cubicBezTo>
                  <a:cubicBezTo>
                    <a:pt x="353" y="300"/>
                    <a:pt x="356" y="297"/>
                    <a:pt x="356" y="292"/>
                  </a:cubicBezTo>
                  <a:cubicBezTo>
                    <a:pt x="356" y="60"/>
                    <a:pt x="356" y="60"/>
                    <a:pt x="356" y="60"/>
                  </a:cubicBezTo>
                  <a:cubicBezTo>
                    <a:pt x="356" y="55"/>
                    <a:pt x="353" y="52"/>
                    <a:pt x="348" y="52"/>
                  </a:cubicBezTo>
                  <a:close/>
                  <a:moveTo>
                    <a:pt x="252" y="132"/>
                  </a:moveTo>
                  <a:cubicBezTo>
                    <a:pt x="252" y="84"/>
                    <a:pt x="252" y="84"/>
                    <a:pt x="252" y="84"/>
                  </a:cubicBezTo>
                  <a:cubicBezTo>
                    <a:pt x="279" y="84"/>
                    <a:pt x="300" y="105"/>
                    <a:pt x="300" y="132"/>
                  </a:cubicBezTo>
                  <a:lnTo>
                    <a:pt x="252" y="132"/>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a:defRPr/>
              </a:pPr>
              <a:endParaRPr lang="en-US" sz="1764">
                <a:solidFill>
                  <a:srgbClr val="404040"/>
                </a:solidFill>
              </a:endParaRPr>
            </a:p>
          </p:txBody>
        </p:sp>
      </p:grpSp>
      <p:grpSp>
        <p:nvGrpSpPr>
          <p:cNvPr id="49" name="Group 38"/>
          <p:cNvGrpSpPr/>
          <p:nvPr/>
        </p:nvGrpSpPr>
        <p:grpSpPr>
          <a:xfrm>
            <a:off x="451987" y="2196713"/>
            <a:ext cx="3777305" cy="2692170"/>
            <a:chOff x="8446131" y="2332385"/>
            <a:chExt cx="2482978" cy="1769674"/>
          </a:xfrm>
        </p:grpSpPr>
        <p:grpSp>
          <p:nvGrpSpPr>
            <p:cNvPr id="50" name="Group 39"/>
            <p:cNvGrpSpPr/>
            <p:nvPr/>
          </p:nvGrpSpPr>
          <p:grpSpPr>
            <a:xfrm>
              <a:off x="8446131" y="2332385"/>
              <a:ext cx="2482978" cy="1769674"/>
              <a:chOff x="2236891" y="4958929"/>
              <a:chExt cx="2482978" cy="1769674"/>
            </a:xfrm>
          </p:grpSpPr>
          <p:sp>
            <p:nvSpPr>
              <p:cNvPr id="52" name="Oval 41"/>
              <p:cNvSpPr/>
              <p:nvPr/>
            </p:nvSpPr>
            <p:spPr bwMode="auto">
              <a:xfrm>
                <a:off x="2994810" y="5759339"/>
                <a:ext cx="969264" cy="969264"/>
              </a:xfrm>
              <a:prstGeom prst="ellipse">
                <a:avLst/>
              </a:prstGeom>
              <a:solidFill>
                <a:srgbClr val="E3008C"/>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solidFill>
                    <a:srgbClr val="B4A0FF">
                      <a:lumMod val="75000"/>
                    </a:srgbClr>
                  </a:solidFill>
                  <a:ea typeface="Segoe UI" pitchFamily="34" charset="0"/>
                  <a:cs typeface="Segoe UI" pitchFamily="34" charset="0"/>
                </a:endParaRPr>
              </a:p>
            </p:txBody>
          </p:sp>
          <p:sp>
            <p:nvSpPr>
              <p:cNvPr id="53" name="TextBox 42"/>
              <p:cNvSpPr txBox="1"/>
              <p:nvPr/>
            </p:nvSpPr>
            <p:spPr>
              <a:xfrm>
                <a:off x="2236891" y="4958929"/>
                <a:ext cx="2482978" cy="273635"/>
              </a:xfrm>
              <a:prstGeom prst="rect">
                <a:avLst/>
              </a:prstGeom>
              <a:noFill/>
            </p:spPr>
            <p:txBody>
              <a:bodyPr wrap="square" lIns="179238" tIns="71695" bIns="71695" rtlCol="0" anchor="ctr" anchorCtr="0">
                <a:spAutoFit/>
              </a:bodyPr>
              <a:lstStyle/>
              <a:p>
                <a:pPr defTabSz="914038">
                  <a:lnSpc>
                    <a:spcPct val="90000"/>
                  </a:lnSpc>
                  <a:spcBef>
                    <a:spcPct val="0"/>
                  </a:spcBef>
                  <a:defRPr/>
                </a:pPr>
                <a:r>
                  <a:rPr lang="en-US" sz="1960" dirty="0">
                    <a:gradFill>
                      <a:gsLst>
                        <a:gs pos="9565">
                          <a:srgbClr val="FFFFFF"/>
                        </a:gs>
                        <a:gs pos="39000">
                          <a:srgbClr val="FFFFFF"/>
                        </a:gs>
                      </a:gsLst>
                      <a:lin ang="5400000" scaled="0"/>
                    </a:gradFill>
                    <a:latin typeface="Segoe UI Semibold" panose="020B0702040204020203" pitchFamily="34" charset="0"/>
                    <a:cs typeface="Segoe UI Semibold" panose="020B0702040204020203" pitchFamily="34" charset="0"/>
                  </a:rPr>
                  <a:t>MANAGEMENT</a:t>
                </a:r>
              </a:p>
            </p:txBody>
          </p:sp>
        </p:grpSp>
        <p:sp>
          <p:nvSpPr>
            <p:cNvPr id="51" name="Freeform 40"/>
            <p:cNvSpPr>
              <a:spLocks noEditPoints="1"/>
            </p:cNvSpPr>
            <p:nvPr/>
          </p:nvSpPr>
          <p:spPr bwMode="black">
            <a:xfrm>
              <a:off x="9413504" y="3338785"/>
              <a:ext cx="550357" cy="557287"/>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endParaRPr lang="en-US" sz="1568">
                <a:solidFill>
                  <a:srgbClr val="FFFFFF"/>
                </a:solidFill>
              </a:endParaRPr>
            </a:p>
          </p:txBody>
        </p:sp>
      </p:grpSp>
      <p:sp>
        <p:nvSpPr>
          <p:cNvPr id="3" name="Title 2"/>
          <p:cNvSpPr>
            <a:spLocks noGrp="1"/>
          </p:cNvSpPr>
          <p:nvPr>
            <p:ph type="title"/>
          </p:nvPr>
        </p:nvSpPr>
        <p:spPr/>
        <p:txBody>
          <a:bodyPr/>
          <a:lstStyle/>
          <a:p>
            <a:r>
              <a:rPr lang="en-US" sz="4800" dirty="0" smtClean="0"/>
              <a:t>https://</a:t>
            </a:r>
            <a:r>
              <a:rPr lang="en-US" sz="4400" dirty="0" err="1" smtClean="0"/>
              <a:t>graph.microsoft.com</a:t>
            </a:r>
            <a:r>
              <a:rPr lang="en-US" sz="4400" dirty="0" smtClean="0"/>
              <a:t>/beta/</a:t>
            </a:r>
            <a:r>
              <a:rPr lang="en-US" sz="4400" dirty="0" err="1" smtClean="0"/>
              <a:t>myorganization</a:t>
            </a:r>
            <a:r>
              <a:rPr lang="en-US" sz="4400" dirty="0" smtClean="0"/>
              <a:t>/groups</a:t>
            </a:r>
            <a:r>
              <a:rPr lang="en-US" sz="4800" dirty="0" smtClean="0"/>
              <a:t>?$filter=</a:t>
            </a:r>
            <a:r>
              <a:rPr lang="en-US" sz="4800" dirty="0" err="1" smtClean="0"/>
              <a:t>groupType+eq</a:t>
            </a:r>
            <a:r>
              <a:rPr lang="en-US" sz="4800" dirty="0" smtClean="0"/>
              <a:t>+'Unified'</a:t>
            </a:r>
            <a:endParaRPr lang="en-US" sz="4800" dirty="0"/>
          </a:p>
        </p:txBody>
      </p:sp>
    </p:spTree>
    <p:extLst>
      <p:ext uri="{BB962C8B-B14F-4D97-AF65-F5344CB8AC3E}">
        <p14:creationId xmlns:p14="http://schemas.microsoft.com/office/powerpoint/2010/main" val="995234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64" presetClass="path" presetSubtype="0" decel="100000" fill="hold" nodeType="withEffect">
                                  <p:stCondLst>
                                    <p:cond delay="0"/>
                                  </p:stCondLst>
                                  <p:childTnLst>
                                    <p:animMotion origin="layout" path="M -2.63722E-6 -4.5892E-6 L 0.00128 0.05289 " pathEditMode="relative" rAng="0" ptsTypes="AA">
                                      <p:cBhvr>
                                        <p:cTn id="9" dur="500" spd="-100000" fill="hold"/>
                                        <p:tgtEl>
                                          <p:spTgt spid="29"/>
                                        </p:tgtEl>
                                        <p:attrNameLst>
                                          <p:attrName>ppt_x</p:attrName>
                                          <p:attrName>ppt_y</p:attrName>
                                        </p:attrNameLst>
                                      </p:cBhvr>
                                      <p:rCtr x="64" y="2633"/>
                                    </p:animMotion>
                                  </p:childTnLst>
                                </p:cTn>
                              </p:par>
                              <p:par>
                                <p:cTn id="10" presetID="10" presetClass="entr" presetSubtype="0" fill="hold" nodeType="withEffect">
                                  <p:stCondLst>
                                    <p:cond delay="1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64" presetClass="path" presetSubtype="0" decel="100000" fill="hold" nodeType="withEffect">
                                  <p:stCondLst>
                                    <p:cond delay="150"/>
                                  </p:stCondLst>
                                  <p:childTnLst>
                                    <p:animMotion origin="layout" path="M -3.63288E-6 -4.5892E-6 L 0.00128 0.05289 " pathEditMode="relative" rAng="0" ptsTypes="AA">
                                      <p:cBhvr>
                                        <p:cTn id="14" dur="500" spd="-100000" fill="hold"/>
                                        <p:tgtEl>
                                          <p:spTgt spid="24"/>
                                        </p:tgtEl>
                                        <p:attrNameLst>
                                          <p:attrName>ppt_x</p:attrName>
                                          <p:attrName>ppt_y</p:attrName>
                                        </p:attrNameLst>
                                      </p:cBhvr>
                                      <p:rCtr x="64" y="2633"/>
                                    </p:animMotion>
                                  </p:childTnLst>
                                </p:cTn>
                              </p:par>
                              <p:par>
                                <p:cTn id="15" presetID="10" presetClass="entr" presetSubtype="0" fill="hold" nodeType="withEffect">
                                  <p:stCondLst>
                                    <p:cond delay="3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64" presetClass="path" presetSubtype="0" decel="100000" fill="hold" nodeType="withEffect">
                                  <p:stCondLst>
                                    <p:cond delay="300"/>
                                  </p:stCondLst>
                                  <p:childTnLst>
                                    <p:animMotion origin="layout" path="M 3.12484E-6 -4.12165E-6 L 0.00127 0.05289 " pathEditMode="relative" rAng="0" ptsTypes="AA">
                                      <p:cBhvr>
                                        <p:cTn id="19" dur="500" spd="-100000" fill="hold"/>
                                        <p:tgtEl>
                                          <p:spTgt spid="34"/>
                                        </p:tgtEl>
                                        <p:attrNameLst>
                                          <p:attrName>ppt_x</p:attrName>
                                          <p:attrName>ppt_y</p:attrName>
                                        </p:attrNameLst>
                                      </p:cBhvr>
                                      <p:rCtr x="64" y="26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Deep </a:t>
            </a:r>
            <a:r>
              <a:rPr lang="en-GB" dirty="0"/>
              <a:t>dive into the Office 365 Groups API</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Building your app</a:t>
            </a:r>
            <a:endParaRPr lang="en-US" dirty="0"/>
          </a:p>
        </p:txBody>
      </p:sp>
      <p:sp>
        <p:nvSpPr>
          <p:cNvPr id="2" name="Text Placeholder 1"/>
          <p:cNvSpPr>
            <a:spLocks noGrp="1"/>
          </p:cNvSpPr>
          <p:nvPr>
            <p:ph type="body" sz="quarter" idx="10"/>
          </p:nvPr>
        </p:nvSpPr>
        <p:spPr/>
        <p:txBody>
          <a:bodyPr/>
          <a:lstStyle/>
          <a:p>
            <a:r>
              <a:rPr lang="en-US" smtClean="0"/>
              <a:t>Register app in Azure portal</a:t>
            </a:r>
          </a:p>
          <a:p>
            <a:pPr lvl="1"/>
            <a:r>
              <a:rPr lang="en-US" smtClean="0"/>
              <a:t>Native</a:t>
            </a:r>
          </a:p>
          <a:p>
            <a:pPr lvl="1"/>
            <a:r>
              <a:rPr lang="en-US" smtClean="0"/>
              <a:t>Web app</a:t>
            </a:r>
          </a:p>
          <a:p>
            <a:pPr lvl="1"/>
            <a:r>
              <a:rPr lang="en-US" smtClean="0"/>
              <a:t>Single page app</a:t>
            </a:r>
          </a:p>
          <a:p>
            <a:r>
              <a:rPr lang="en-US" smtClean="0"/>
              <a:t>Configure app permissions</a:t>
            </a:r>
          </a:p>
          <a:p>
            <a:pPr lvl="1"/>
            <a:r>
              <a:rPr lang="en-US" smtClean="0"/>
              <a:t>Groups.Read.All</a:t>
            </a:r>
          </a:p>
          <a:p>
            <a:pPr lvl="1"/>
            <a:r>
              <a:rPr lang="en-US" smtClean="0"/>
              <a:t>Groups.ReadWrite.All</a:t>
            </a:r>
          </a:p>
          <a:p>
            <a:r>
              <a:rPr lang="en-US" smtClean="0"/>
              <a:t>Get token using OAuth2.0 flow</a:t>
            </a:r>
          </a:p>
          <a:p>
            <a:r>
              <a:rPr lang="en-US" smtClean="0"/>
              <a:t>Use OpenID Connect for SSO</a:t>
            </a:r>
          </a:p>
          <a:p>
            <a:r>
              <a:rPr lang="en-US" smtClean="0"/>
              <a:t>Build your code using O365 unified API</a:t>
            </a:r>
            <a:endParaRPr lang="en-US" dirty="0"/>
          </a:p>
        </p:txBody>
      </p:sp>
      <p:pic>
        <p:nvPicPr>
          <p:cNvPr id="4" name="Picture 3"/>
          <p:cNvPicPr>
            <a:picLocks noChangeAspect="1"/>
          </p:cNvPicPr>
          <p:nvPr/>
        </p:nvPicPr>
        <p:blipFill rotWithShape="1">
          <a:blip r:embed="rId2">
            <a:lum bright="12000" contrast="-6000"/>
          </a:blip>
          <a:srcRect l="32738" t="8929" r="31547" b="10714"/>
          <a:stretch/>
        </p:blipFill>
        <p:spPr>
          <a:xfrm>
            <a:off x="8708304" y="292331"/>
            <a:ext cx="2733695" cy="6150815"/>
          </a:xfrm>
          <a:prstGeom prst="rect">
            <a:avLst/>
          </a:prstGeom>
        </p:spPr>
      </p:pic>
    </p:spTree>
    <p:extLst>
      <p:ext uri="{BB962C8B-B14F-4D97-AF65-F5344CB8AC3E}">
        <p14:creationId xmlns:p14="http://schemas.microsoft.com/office/powerpoint/2010/main" val="2021303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Groups management (preview)</a:t>
            </a:r>
            <a:endParaRPr lang="en-US" dirty="0"/>
          </a:p>
        </p:txBody>
      </p:sp>
      <p:sp>
        <p:nvSpPr>
          <p:cNvPr id="3" name="Content Placeholder 2"/>
          <p:cNvSpPr>
            <a:spLocks noGrp="1"/>
          </p:cNvSpPr>
          <p:nvPr>
            <p:ph type="body" sz="quarter" idx="10"/>
          </p:nvPr>
        </p:nvSpPr>
        <p:spPr/>
        <p:txBody>
          <a:bodyPr/>
          <a:lstStyle/>
          <a:p>
            <a:r>
              <a:rPr lang="en-US" smtClean="0"/>
              <a:t>Entities, collections, and actions</a:t>
            </a:r>
          </a:p>
          <a:p>
            <a:endParaRPr lang="en-US" smtClean="0"/>
          </a:p>
          <a:p>
            <a:endParaRPr lang="en-US" smtClean="0"/>
          </a:p>
          <a:p>
            <a:endParaRPr lang="en-US" smtClean="0"/>
          </a:p>
          <a:p>
            <a:pPr lvl="1"/>
            <a:endParaRPr lang="en-US" smtClean="0"/>
          </a:p>
          <a:p>
            <a:r>
              <a:rPr lang="en-US" smtClean="0"/>
              <a:t>Samples</a:t>
            </a:r>
          </a:p>
          <a:p>
            <a:pPr lvl="1"/>
            <a:r>
              <a:rPr lang="en-US" smtClean="0"/>
              <a:t>https://graph.microsoft.com/beta/contoso.com/groups/{id}/</a:t>
            </a:r>
            <a:endParaRPr lang="en-US" smtClean="0">
              <a:hlinkClick r:id="rId3"/>
            </a:endParaRPr>
          </a:p>
          <a:p>
            <a:pPr lvl="1"/>
            <a:r>
              <a:rPr lang="en-US" smtClean="0"/>
              <a:t>https://graph.microsoft.com/beta/contoso.com/groups/{id}/AddFavorite</a:t>
            </a:r>
            <a:endParaRPr lang="en-US" dirty="0">
              <a:hlinkClick r:id="rId3"/>
            </a:endParaRPr>
          </a:p>
        </p:txBody>
      </p:sp>
      <p:sp>
        <p:nvSpPr>
          <p:cNvPr id="9" name="Rectangular Callout 8"/>
          <p:cNvSpPr/>
          <p:nvPr/>
        </p:nvSpPr>
        <p:spPr bwMode="auto">
          <a:xfrm>
            <a:off x="7276346" y="4267826"/>
            <a:ext cx="1493652" cy="449727"/>
          </a:xfrm>
          <a:prstGeom prst="wedgeRectCallout">
            <a:avLst>
              <a:gd name="adj1" fmla="val -38196"/>
              <a:gd name="adj2" fmla="val 94538"/>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r>
              <a:rPr lang="en-US" sz="1999" dirty="0">
                <a:gradFill>
                  <a:gsLst>
                    <a:gs pos="0">
                      <a:srgbClr val="FFFFFF"/>
                    </a:gs>
                    <a:gs pos="100000">
                      <a:srgbClr val="FFFFFF"/>
                    </a:gs>
                  </a:gsLst>
                  <a:lin ang="5400000" scaled="0"/>
                </a:gradFill>
              </a:rPr>
              <a:t>Collection</a:t>
            </a:r>
          </a:p>
        </p:txBody>
      </p:sp>
      <p:sp>
        <p:nvSpPr>
          <p:cNvPr id="10" name="Rectangular Callout 9"/>
          <p:cNvSpPr/>
          <p:nvPr/>
        </p:nvSpPr>
        <p:spPr bwMode="auto">
          <a:xfrm>
            <a:off x="9523167" y="4623922"/>
            <a:ext cx="1204523" cy="449727"/>
          </a:xfrm>
          <a:prstGeom prst="wedgeRectCallout">
            <a:avLst>
              <a:gd name="adj1" fmla="val -55114"/>
              <a:gd name="adj2" fmla="val 98483"/>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r>
              <a:rPr lang="en-US" sz="1999" dirty="0">
                <a:gradFill>
                  <a:gsLst>
                    <a:gs pos="0">
                      <a:srgbClr val="FFFFFF"/>
                    </a:gs>
                    <a:gs pos="100000">
                      <a:srgbClr val="FFFFFF"/>
                    </a:gs>
                  </a:gsLst>
                  <a:lin ang="5400000" scaled="0"/>
                </a:gradFill>
              </a:rPr>
              <a:t>Action</a:t>
            </a:r>
          </a:p>
        </p:txBody>
      </p:sp>
      <p:pic>
        <p:nvPicPr>
          <p:cNvPr id="7" name="Picture 6"/>
          <p:cNvPicPr>
            <a:picLocks noChangeAspect="1"/>
          </p:cNvPicPr>
          <p:nvPr/>
        </p:nvPicPr>
        <p:blipFill rotWithShape="1">
          <a:blip r:embed="rId4"/>
          <a:srcRect l="35851" t="8619" r="37363" b="8048"/>
          <a:stretch/>
        </p:blipFill>
        <p:spPr>
          <a:xfrm rot="16200000">
            <a:off x="9633452" y="-970664"/>
            <a:ext cx="1113976" cy="3465705"/>
          </a:xfrm>
          <a:prstGeom prst="rect">
            <a:avLst/>
          </a:prstGeom>
        </p:spPr>
      </p:pic>
      <p:graphicFrame>
        <p:nvGraphicFramePr>
          <p:cNvPr id="13" name="Content Placeholder 2"/>
          <p:cNvGraphicFramePr>
            <a:graphicFrameLocks/>
          </p:cNvGraphicFramePr>
          <p:nvPr>
            <p:extLst>
              <p:ext uri="{D42A27DB-BD31-4B8C-83A1-F6EECF244321}">
                <p14:modId xmlns:p14="http://schemas.microsoft.com/office/powerpoint/2010/main" val="745425661"/>
              </p:ext>
            </p:extLst>
          </p:nvPr>
        </p:nvGraphicFramePr>
        <p:xfrm>
          <a:off x="269168" y="2084713"/>
          <a:ext cx="11652806" cy="1985092"/>
        </p:xfrm>
        <a:graphic>
          <a:graphicData uri="http://schemas.openxmlformats.org/drawingml/2006/table">
            <a:tbl>
              <a:tblPr firstRow="1" firstCol="1">
                <a:tableStyleId>{93296810-A885-4BE3-A3E7-6D5BEEA58F35}</a:tableStyleId>
              </a:tblPr>
              <a:tblGrid>
                <a:gridCol w="2655901">
                  <a:extLst>
                    <a:ext uri="{9D8B030D-6E8A-4147-A177-3AD203B41FA5}">
                      <a16:colId xmlns:a16="http://schemas.microsoft.com/office/drawing/2014/main" val="20000"/>
                    </a:ext>
                  </a:extLst>
                </a:gridCol>
                <a:gridCol w="3174011">
                  <a:extLst>
                    <a:ext uri="{9D8B030D-6E8A-4147-A177-3AD203B41FA5}">
                      <a16:colId xmlns:a16="http://schemas.microsoft.com/office/drawing/2014/main" val="20001"/>
                    </a:ext>
                  </a:extLst>
                </a:gridCol>
                <a:gridCol w="5822894">
                  <a:extLst>
                    <a:ext uri="{9D8B030D-6E8A-4147-A177-3AD203B41FA5}">
                      <a16:colId xmlns:a16="http://schemas.microsoft.com/office/drawing/2014/main" val="20002"/>
                    </a:ext>
                  </a:extLst>
                </a:gridCol>
              </a:tblGrid>
              <a:tr h="490322">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ENTITY</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COLLECTION</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smtClean="0">
                          <a:gradFill>
                            <a:gsLst>
                              <a:gs pos="20354">
                                <a:schemeClr val="tx2"/>
                              </a:gs>
                              <a:gs pos="40000">
                                <a:schemeClr val="tx2"/>
                              </a:gs>
                            </a:gsLst>
                            <a:lin ang="5400000" scaled="0"/>
                          </a:gradFill>
                          <a:latin typeface="+mn-lt"/>
                          <a:ea typeface="+mn-ea"/>
                          <a:cs typeface="+mn-cs"/>
                        </a:rPr>
                        <a:t>ACTIONS</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979745">
                <a:tc>
                  <a:txBody>
                    <a:bodyPr/>
                    <a:lstStyle/>
                    <a:p>
                      <a:pPr algn="l" rtl="0" fontAlgn="b"/>
                      <a:r>
                        <a:rPr lang="en-US" sz="1800" b="0" kern="1200" dirty="0" smtClean="0">
                          <a:solidFill>
                            <a:schemeClr val="bg1"/>
                          </a:solidFill>
                          <a:latin typeface="+mn-lt"/>
                          <a:ea typeface="+mn-ea"/>
                          <a:cs typeface="+mn-cs"/>
                        </a:rPr>
                        <a:t>Group</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algn="l" rtl="0" fontAlgn="b"/>
                      <a:r>
                        <a:rPr lang="en-US" sz="1800" b="0" kern="1200" dirty="0" smtClean="0">
                          <a:solidFill>
                            <a:schemeClr val="bg1"/>
                          </a:solidFill>
                          <a:latin typeface="+mn-lt"/>
                          <a:ea typeface="+mn-ea"/>
                          <a:cs typeface="+mn-cs"/>
                        </a:rPr>
                        <a:t>Groups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marR="0" indent="0" algn="l" defTabSz="932742" rtl="0" eaLnBrk="1" fontAlgn="b" latinLnBrk="0" hangingPunct="1">
                        <a:lnSpc>
                          <a:spcPct val="100000"/>
                        </a:lnSpc>
                        <a:spcBef>
                          <a:spcPts val="0"/>
                        </a:spcBef>
                        <a:spcAft>
                          <a:spcPts val="0"/>
                        </a:spcAft>
                        <a:buClrTx/>
                        <a:buSzTx/>
                        <a:buFontTx/>
                        <a:buNone/>
                        <a:tabLst/>
                        <a:defRPr/>
                      </a:pPr>
                      <a:r>
                        <a:rPr lang="en-US" sz="1800" b="0" kern="1200" dirty="0" smtClean="0">
                          <a:solidFill>
                            <a:schemeClr val="bg1"/>
                          </a:solidFill>
                          <a:latin typeface="+mn-lt"/>
                          <a:ea typeface="+mn-ea"/>
                          <a:cs typeface="+mn-cs"/>
                        </a:rPr>
                        <a:t>CRUD</a:t>
                      </a:r>
                    </a:p>
                    <a:p>
                      <a:pPr marL="0" marR="0" indent="0" algn="l" defTabSz="932742" rtl="0" eaLnBrk="1" fontAlgn="b" latinLnBrk="0" hangingPunct="1">
                        <a:lnSpc>
                          <a:spcPct val="100000"/>
                        </a:lnSpc>
                        <a:spcBef>
                          <a:spcPts val="0"/>
                        </a:spcBef>
                        <a:spcAft>
                          <a:spcPts val="0"/>
                        </a:spcAft>
                        <a:buClrTx/>
                        <a:buSzTx/>
                        <a:buFontTx/>
                        <a:buNone/>
                        <a:tabLst/>
                        <a:defRPr/>
                      </a:pPr>
                      <a:r>
                        <a:rPr lang="en-US" sz="1800" b="0" kern="1200" dirty="0" smtClean="0">
                          <a:solidFill>
                            <a:schemeClr val="bg1"/>
                          </a:solidFill>
                          <a:latin typeface="+mn-lt"/>
                          <a:ea typeface="+mn-ea"/>
                          <a:cs typeface="+mn-cs"/>
                        </a:rPr>
                        <a:t>SubscribeByMail, UnsubscribeMyMail, AddFavorite, RemoveFavorite, ResetUnseenCount</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3"/>
                  </a:ext>
                </a:extLst>
              </a:tr>
              <a:tr h="515025">
                <a:tc>
                  <a:txBody>
                    <a:bodyPr/>
                    <a:lstStyle/>
                    <a:p>
                      <a:pPr marL="0" algn="l" defTabSz="932742" rtl="0" eaLnBrk="1" fontAlgn="b" latinLnBrk="0" hangingPunct="1"/>
                      <a:r>
                        <a:rPr lang="en-US" sz="1800" b="0" kern="1200" dirty="0" smtClean="0">
                          <a:solidFill>
                            <a:schemeClr val="bg1"/>
                          </a:solidFill>
                          <a:latin typeface="+mn-lt"/>
                          <a:ea typeface="+mn-ea"/>
                          <a:cs typeface="+mn-cs"/>
                        </a:rPr>
                        <a:t>User/Me</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Users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marR="0" indent="0" algn="l" defTabSz="932742" rtl="0" eaLnBrk="1" fontAlgn="b" latinLnBrk="0" hangingPunct="1">
                        <a:lnSpc>
                          <a:spcPct val="100000"/>
                        </a:lnSpc>
                        <a:spcBef>
                          <a:spcPts val="0"/>
                        </a:spcBef>
                        <a:spcAft>
                          <a:spcPts val="0"/>
                        </a:spcAft>
                        <a:buClrTx/>
                        <a:buSzTx/>
                        <a:buFontTx/>
                        <a:buNone/>
                        <a:tabLst/>
                        <a:defRPr/>
                      </a:pPr>
                      <a:r>
                        <a:rPr lang="en-US" sz="1800" b="0" kern="1200" dirty="0" smtClean="0">
                          <a:solidFill>
                            <a:schemeClr val="bg1"/>
                          </a:solidFill>
                          <a:latin typeface="+mn-lt"/>
                          <a:ea typeface="+mn-ea"/>
                          <a:cs typeface="+mn-cs"/>
                        </a:rPr>
                        <a:t>JoinedGroups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22620257"/>
                  </a:ext>
                </a:extLst>
              </a:tr>
            </a:tbl>
          </a:graphicData>
        </a:graphic>
      </p:graphicFrame>
    </p:spTree>
    <p:extLst>
      <p:ext uri="{BB962C8B-B14F-4D97-AF65-F5344CB8AC3E}">
        <p14:creationId xmlns:p14="http://schemas.microsoft.com/office/powerpoint/2010/main" val="1891342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childTnLst>
                                </p:cTn>
                              </p:par>
                            </p:childTnLst>
                          </p:cTn>
                        </p:par>
                        <p:par>
                          <p:cTn id="16" fill="hold">
                            <p:stCondLst>
                              <p:cond delay="0"/>
                            </p:stCondLst>
                            <p:childTnLst>
                              <p:par>
                                <p:cTn id="17" presetID="14" presetClass="entr" presetSubtype="1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Groups content: Conversations</a:t>
            </a:r>
            <a:endParaRPr lang="en-US" dirty="0"/>
          </a:p>
        </p:txBody>
      </p:sp>
      <p:sp>
        <p:nvSpPr>
          <p:cNvPr id="3" name="Content Placeholder 2"/>
          <p:cNvSpPr>
            <a:spLocks noGrp="1"/>
          </p:cNvSpPr>
          <p:nvPr>
            <p:ph type="body" sz="quarter" idx="10"/>
          </p:nvPr>
        </p:nvSpPr>
        <p:spPr/>
        <p:txBody>
          <a:bodyPr/>
          <a:lstStyle/>
          <a:p>
            <a:r>
              <a:rPr lang="en-US" dirty="0" smtClean="0"/>
              <a:t>Entities, collections, and actions</a:t>
            </a:r>
          </a:p>
          <a:p>
            <a:endParaRPr lang="en-US" dirty="0" smtClean="0"/>
          </a:p>
          <a:p>
            <a:pPr lvl="2"/>
            <a:endParaRPr lang="en-US" dirty="0" smtClean="0"/>
          </a:p>
          <a:p>
            <a:pPr lvl="2"/>
            <a:endParaRPr lang="en-US" dirty="0" smtClean="0"/>
          </a:p>
          <a:p>
            <a:pPr lvl="2"/>
            <a:endParaRPr lang="en-US" dirty="0" smtClean="0"/>
          </a:p>
          <a:p>
            <a:pPr lvl="2"/>
            <a:endParaRPr lang="en-US" dirty="0" smtClean="0"/>
          </a:p>
          <a:p>
            <a:pPr lvl="1"/>
            <a:endParaRPr lang="en-US" dirty="0" smtClean="0"/>
          </a:p>
          <a:p>
            <a:r>
              <a:rPr lang="en-US" dirty="0" smtClean="0"/>
              <a:t>Samples</a:t>
            </a:r>
          </a:p>
          <a:p>
            <a:pPr lvl="1"/>
            <a:r>
              <a:rPr lang="en-US" dirty="0" smtClean="0"/>
              <a:t>https://</a:t>
            </a:r>
            <a:r>
              <a:rPr lang="en-US" dirty="0" err="1" smtClean="0"/>
              <a:t>graph.microsoft.com</a:t>
            </a:r>
            <a:r>
              <a:rPr lang="en-US" dirty="0" smtClean="0"/>
              <a:t>/beta/</a:t>
            </a:r>
            <a:r>
              <a:rPr lang="en-US" dirty="0" err="1" smtClean="0"/>
              <a:t>contoso.com</a:t>
            </a:r>
            <a:r>
              <a:rPr lang="en-US" dirty="0" smtClean="0"/>
              <a:t>/groups/{id}/conversations</a:t>
            </a:r>
            <a:endParaRPr lang="en-US" dirty="0" smtClean="0">
              <a:hlinkClick r:id="rId3"/>
            </a:endParaRPr>
          </a:p>
          <a:p>
            <a:pPr lvl="1"/>
            <a:r>
              <a:rPr lang="en-US" dirty="0" smtClean="0"/>
              <a:t>https://</a:t>
            </a:r>
            <a:r>
              <a:rPr lang="en-US" dirty="0" err="1" smtClean="0"/>
              <a:t>graph.microsoft.com</a:t>
            </a:r>
            <a:r>
              <a:rPr lang="en-US" dirty="0" smtClean="0"/>
              <a:t>/beta/</a:t>
            </a:r>
            <a:r>
              <a:rPr lang="en-US" dirty="0" err="1" smtClean="0"/>
              <a:t>contoso.com</a:t>
            </a:r>
            <a:r>
              <a:rPr lang="en-US" dirty="0" smtClean="0"/>
              <a:t>/groups/{id}/threads/{id}/reply</a:t>
            </a:r>
            <a:endParaRPr lang="en-US" dirty="0" smtClean="0">
              <a:hlinkClick r:id="rId3"/>
            </a:endParaRPr>
          </a:p>
          <a:p>
            <a:pPr lvl="1"/>
            <a:endParaRPr lang="en-US" dirty="0"/>
          </a:p>
        </p:txBody>
      </p:sp>
      <p:sp>
        <p:nvSpPr>
          <p:cNvPr id="19" name="Rounded Rectangular Callout 18"/>
          <p:cNvSpPr/>
          <p:nvPr/>
        </p:nvSpPr>
        <p:spPr bwMode="auto">
          <a:xfrm>
            <a:off x="9302652" y="448010"/>
            <a:ext cx="1135798" cy="525374"/>
          </a:xfrm>
          <a:prstGeom prst="wedgeRoundRectCallout">
            <a:avLst>
              <a:gd name="adj1" fmla="val 61770"/>
              <a:gd name="adj2" fmla="val 96614"/>
              <a:gd name="adj3" fmla="val 16667"/>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89619" tIns="89619" rIns="33611" bIns="33611" rtlCol="0" anchor="b" anchorCtr="0"/>
          <a:lstStyle/>
          <a:p>
            <a:pPr algn="ctr" defTabSz="913851"/>
            <a:r>
              <a:rPr lang="en-US" sz="2744" dirty="0">
                <a:gradFill>
                  <a:gsLst>
                    <a:gs pos="5217">
                      <a:srgbClr val="FFFFFF"/>
                    </a:gs>
                    <a:gs pos="21000">
                      <a:srgbClr val="FFFFFF"/>
                    </a:gs>
                  </a:gsLst>
                  <a:path path="circle">
                    <a:fillToRect l="50000" t="50000" r="50000" b="50000"/>
                  </a:path>
                </a:gradFill>
                <a:ea typeface="Segoe UI" pitchFamily="34" charset="0"/>
                <a:cs typeface="Segoe UI" pitchFamily="34" charset="0"/>
              </a:rPr>
              <a:t>Blah</a:t>
            </a:r>
          </a:p>
        </p:txBody>
      </p:sp>
      <p:sp>
        <p:nvSpPr>
          <p:cNvPr id="20" name="Rounded Rectangular Callout 19"/>
          <p:cNvSpPr/>
          <p:nvPr/>
        </p:nvSpPr>
        <p:spPr bwMode="auto">
          <a:xfrm>
            <a:off x="10621201" y="349991"/>
            <a:ext cx="1135798" cy="525374"/>
          </a:xfrm>
          <a:prstGeom prst="wedgeRoundRectCallout">
            <a:avLst>
              <a:gd name="adj1" fmla="val -41967"/>
              <a:gd name="adj2" fmla="val 97122"/>
              <a:gd name="adj3" fmla="val 16667"/>
            </a:avLst>
          </a:prstGeom>
          <a:ln>
            <a:no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lIns="89619" tIns="89619" rIns="33611" bIns="33611" rtlCol="0" anchor="b" anchorCtr="0"/>
          <a:lstStyle/>
          <a:p>
            <a:pPr algn="ctr" defTabSz="913851"/>
            <a:r>
              <a:rPr lang="en-US" sz="2744" dirty="0">
                <a:gradFill>
                  <a:gsLst>
                    <a:gs pos="5217">
                      <a:srgbClr val="FFFFFF"/>
                    </a:gs>
                    <a:gs pos="21000">
                      <a:srgbClr val="FFFFFF"/>
                    </a:gs>
                  </a:gsLst>
                  <a:path path="circle">
                    <a:fillToRect l="50000" t="50000" r="50000" b="50000"/>
                  </a:path>
                </a:gradFill>
                <a:ea typeface="Segoe UI" pitchFamily="34" charset="0"/>
                <a:cs typeface="Segoe UI" pitchFamily="34" charset="0"/>
              </a:rPr>
              <a:t>lol</a:t>
            </a:r>
          </a:p>
        </p:txBody>
      </p:sp>
      <p:sp>
        <p:nvSpPr>
          <p:cNvPr id="21" name="Rounded Rectangular Callout 20"/>
          <p:cNvSpPr/>
          <p:nvPr/>
        </p:nvSpPr>
        <p:spPr bwMode="auto">
          <a:xfrm>
            <a:off x="10486683" y="1427462"/>
            <a:ext cx="1215150" cy="525374"/>
          </a:xfrm>
          <a:prstGeom prst="wedgeRoundRectCallout">
            <a:avLst>
              <a:gd name="adj1" fmla="val -36742"/>
              <a:gd name="adj2" fmla="val -84121"/>
              <a:gd name="adj3" fmla="val 16667"/>
            </a:avLst>
          </a:prstGeom>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89619" tIns="89619" rIns="33611" bIns="33611" rtlCol="0" anchor="b" anchorCtr="0"/>
          <a:lstStyle/>
          <a:p>
            <a:pPr algn="ctr" defTabSz="913851"/>
            <a:r>
              <a:rPr lang="en-US" sz="2744" dirty="0">
                <a:solidFill>
                  <a:schemeClr val="bg1"/>
                </a:solidFill>
                <a:ea typeface="Segoe UI" pitchFamily="34" charset="0"/>
                <a:cs typeface="Segoe UI" pitchFamily="34" charset="0"/>
              </a:rPr>
              <a:t>ttyl</a:t>
            </a:r>
          </a:p>
        </p:txBody>
      </p:sp>
      <p:graphicFrame>
        <p:nvGraphicFramePr>
          <p:cNvPr id="10" name="Content Placeholder 2"/>
          <p:cNvGraphicFramePr>
            <a:graphicFrameLocks/>
          </p:cNvGraphicFramePr>
          <p:nvPr>
            <p:extLst>
              <p:ext uri="{D42A27DB-BD31-4B8C-83A1-F6EECF244321}">
                <p14:modId xmlns:p14="http://schemas.microsoft.com/office/powerpoint/2010/main" val="1529195746"/>
              </p:ext>
            </p:extLst>
          </p:nvPr>
        </p:nvGraphicFramePr>
        <p:xfrm>
          <a:off x="269168" y="2070488"/>
          <a:ext cx="11652806" cy="2318729"/>
        </p:xfrm>
        <a:graphic>
          <a:graphicData uri="http://schemas.openxmlformats.org/drawingml/2006/table">
            <a:tbl>
              <a:tblPr firstRow="1" firstCol="1">
                <a:tableStyleId>{93296810-A885-4BE3-A3E7-6D5BEEA58F35}</a:tableStyleId>
              </a:tblPr>
              <a:tblGrid>
                <a:gridCol w="2655901">
                  <a:extLst>
                    <a:ext uri="{9D8B030D-6E8A-4147-A177-3AD203B41FA5}">
                      <a16:colId xmlns:a16="http://schemas.microsoft.com/office/drawing/2014/main" val="20000"/>
                    </a:ext>
                  </a:extLst>
                </a:gridCol>
                <a:gridCol w="3174011">
                  <a:extLst>
                    <a:ext uri="{9D8B030D-6E8A-4147-A177-3AD203B41FA5}">
                      <a16:colId xmlns:a16="http://schemas.microsoft.com/office/drawing/2014/main" val="20001"/>
                    </a:ext>
                  </a:extLst>
                </a:gridCol>
                <a:gridCol w="5822894">
                  <a:extLst>
                    <a:ext uri="{9D8B030D-6E8A-4147-A177-3AD203B41FA5}">
                      <a16:colId xmlns:a16="http://schemas.microsoft.com/office/drawing/2014/main" val="20002"/>
                    </a:ext>
                  </a:extLst>
                </a:gridCol>
              </a:tblGrid>
              <a:tr h="526345">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ENTITY</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COLLECTION</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smtClean="0">
                          <a:gradFill>
                            <a:gsLst>
                              <a:gs pos="20354">
                                <a:schemeClr val="tx2"/>
                              </a:gs>
                              <a:gs pos="40000">
                                <a:schemeClr val="tx2"/>
                              </a:gs>
                            </a:gsLst>
                            <a:lin ang="5400000" scaled="0"/>
                          </a:gradFill>
                          <a:latin typeface="+mn-lt"/>
                          <a:ea typeface="+mn-ea"/>
                          <a:cs typeface="+mn-cs"/>
                        </a:rPr>
                        <a:t>ACTIONS</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448096">
                <a:tc>
                  <a:txBody>
                    <a:bodyPr/>
                    <a:lstStyle/>
                    <a:p>
                      <a:pPr marL="0" algn="l" defTabSz="932742" rtl="0" eaLnBrk="1" fontAlgn="b" latinLnBrk="0" hangingPunct="1"/>
                      <a:r>
                        <a:rPr lang="en-US" sz="1800" b="0" kern="1200" dirty="0" smtClean="0">
                          <a:solidFill>
                            <a:schemeClr val="bg1"/>
                          </a:solidFill>
                          <a:latin typeface="+mn-lt"/>
                          <a:ea typeface="+mn-ea"/>
                          <a:cs typeface="+mn-cs"/>
                        </a:rPr>
                        <a:t>Conversation</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algn="l" rtl="0" fontAlgn="b"/>
                      <a:r>
                        <a:rPr lang="en-US" sz="1800" b="0" kern="1200" dirty="0" smtClean="0">
                          <a:solidFill>
                            <a:schemeClr val="bg1"/>
                          </a:solidFill>
                          <a:latin typeface="+mn-lt"/>
                          <a:ea typeface="+mn-ea"/>
                          <a:cs typeface="+mn-cs"/>
                        </a:rPr>
                        <a:t>Conversations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algn="l" fontAlgn="b"/>
                      <a:r>
                        <a:rPr lang="en-US" sz="1800" b="0" kern="1200" dirty="0" smtClean="0">
                          <a:solidFill>
                            <a:schemeClr val="bg1"/>
                          </a:solidFill>
                          <a:latin typeface="+mn-lt"/>
                          <a:ea typeface="+mn-ea"/>
                          <a:cs typeface="+mn-cs"/>
                        </a:rPr>
                        <a:t>Create, read, and</a:t>
                      </a:r>
                      <a:r>
                        <a:rPr lang="en-US" sz="1800" b="0" kern="1200" baseline="0" dirty="0" smtClean="0">
                          <a:solidFill>
                            <a:schemeClr val="bg1"/>
                          </a:solidFill>
                          <a:latin typeface="+mn-lt"/>
                          <a:ea typeface="+mn-ea"/>
                          <a:cs typeface="+mn-cs"/>
                        </a:rPr>
                        <a:t> </a:t>
                      </a:r>
                      <a:r>
                        <a:rPr lang="en-US" sz="1800" b="0" kern="1200" dirty="0" smtClean="0">
                          <a:solidFill>
                            <a:schemeClr val="bg1"/>
                          </a:solidFill>
                          <a:latin typeface="+mn-lt"/>
                          <a:ea typeface="+mn-ea"/>
                          <a:cs typeface="+mn-cs"/>
                        </a:rPr>
                        <a:t>delete</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3"/>
                  </a:ext>
                </a:extLst>
              </a:tr>
              <a:tr h="448096">
                <a:tc>
                  <a:txBody>
                    <a:bodyPr/>
                    <a:lstStyle/>
                    <a:p>
                      <a:pPr marL="0" algn="l" defTabSz="932742" rtl="0" eaLnBrk="1" fontAlgn="b" latinLnBrk="0" hangingPunct="1"/>
                      <a:r>
                        <a:rPr lang="en-US" sz="1800" b="0" kern="1200" dirty="0" smtClean="0">
                          <a:solidFill>
                            <a:schemeClr val="bg1"/>
                          </a:solidFill>
                          <a:latin typeface="+mn-lt"/>
                          <a:ea typeface="+mn-ea"/>
                          <a:cs typeface="+mn-cs"/>
                        </a:rPr>
                        <a:t>Thread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Threads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Reply</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22620257"/>
                  </a:ext>
                </a:extLst>
              </a:tr>
              <a:tr h="448096">
                <a:tc>
                  <a:txBody>
                    <a:bodyPr/>
                    <a:lstStyle/>
                    <a:p>
                      <a:pPr marL="0" algn="l" defTabSz="932742" rtl="0" eaLnBrk="1" fontAlgn="b" latinLnBrk="0" hangingPunct="1"/>
                      <a:r>
                        <a:rPr lang="en-US" sz="1800" b="0" kern="1200" dirty="0" smtClean="0">
                          <a:solidFill>
                            <a:schemeClr val="bg1"/>
                          </a:solidFill>
                          <a:latin typeface="+mn-lt"/>
                          <a:ea typeface="+mn-ea"/>
                          <a:cs typeface="+mn-cs"/>
                        </a:rPr>
                        <a:t>Post</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Posts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Reply, forward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4"/>
                  </a:ext>
                </a:extLst>
              </a:tr>
              <a:tr h="448096">
                <a:tc>
                  <a:txBody>
                    <a:bodyPr/>
                    <a:lstStyle/>
                    <a:p>
                      <a:pPr marL="0" algn="l" defTabSz="932742" rtl="0" eaLnBrk="1" fontAlgn="b" latinLnBrk="0" hangingPunct="1"/>
                      <a:r>
                        <a:rPr lang="en-US" sz="1800" b="0" kern="1200" dirty="0" smtClean="0">
                          <a:solidFill>
                            <a:schemeClr val="bg1"/>
                          </a:solidFill>
                          <a:latin typeface="+mn-lt"/>
                          <a:ea typeface="+mn-ea"/>
                          <a:cs typeface="+mn-cs"/>
                        </a:rPr>
                        <a:t>Attachment</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Attachments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CRUD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72132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Groups content: Calendar </a:t>
            </a:r>
            <a:endParaRPr lang="en-US" dirty="0"/>
          </a:p>
        </p:txBody>
      </p:sp>
      <p:sp>
        <p:nvSpPr>
          <p:cNvPr id="3" name="Content Placeholder 2"/>
          <p:cNvSpPr>
            <a:spLocks noGrp="1"/>
          </p:cNvSpPr>
          <p:nvPr>
            <p:ph type="body" sz="quarter" idx="10"/>
          </p:nvPr>
        </p:nvSpPr>
        <p:spPr/>
        <p:txBody>
          <a:bodyPr/>
          <a:lstStyle/>
          <a:p>
            <a:r>
              <a:rPr lang="en-US" smtClean="0"/>
              <a:t>Entities, collections, and actions</a:t>
            </a:r>
          </a:p>
          <a:p>
            <a:pPr lvl="1"/>
            <a:endParaRPr lang="en-US" smtClean="0"/>
          </a:p>
          <a:p>
            <a:endParaRPr lang="en-US" smtClean="0"/>
          </a:p>
          <a:p>
            <a:endParaRPr lang="en-US" smtClean="0"/>
          </a:p>
          <a:p>
            <a:endParaRPr lang="en-US" smtClean="0"/>
          </a:p>
          <a:p>
            <a:r>
              <a:rPr lang="en-US" smtClean="0"/>
              <a:t>Samples</a:t>
            </a:r>
          </a:p>
          <a:p>
            <a:pPr lvl="1"/>
            <a:r>
              <a:rPr lang="en-US" smtClean="0"/>
              <a:t>https://graph.microsoft.com/beta/contoso.com/groups/{id}/events</a:t>
            </a:r>
            <a:endParaRPr lang="en-US" smtClean="0">
              <a:hlinkClick r:id="rId3"/>
            </a:endParaRPr>
          </a:p>
          <a:p>
            <a:pPr lvl="1"/>
            <a:r>
              <a:rPr lang="en-US" smtClean="0"/>
              <a:t>../calendarview?startdatetime=2015-04-01 &amp; enddatetime=2015-04-30</a:t>
            </a:r>
            <a:endParaRPr lang="en-US" dirty="0"/>
          </a:p>
        </p:txBody>
      </p:sp>
      <p:sp>
        <p:nvSpPr>
          <p:cNvPr id="7" name="Rectangular Callout 6"/>
          <p:cNvSpPr/>
          <p:nvPr/>
        </p:nvSpPr>
        <p:spPr bwMode="auto">
          <a:xfrm>
            <a:off x="6113895" y="4443372"/>
            <a:ext cx="1416441" cy="455078"/>
          </a:xfrm>
          <a:prstGeom prst="wedgeRectCallout">
            <a:avLst>
              <a:gd name="adj1" fmla="val -43781"/>
              <a:gd name="adj2" fmla="val 96883"/>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46618" rIns="0" bIns="46618" numCol="1" rtlCol="0" anchor="ctr" anchorCtr="0" compatLnSpc="1">
            <a:prstTxWarp prst="textNoShape">
              <a:avLst/>
            </a:prstTxWarp>
          </a:bodyPr>
          <a:lstStyle/>
          <a:p>
            <a:pP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rPr>
              <a:t>Collection</a:t>
            </a:r>
          </a:p>
        </p:txBody>
      </p:sp>
      <p:sp>
        <p:nvSpPr>
          <p:cNvPr id="11" name="Rectangular Callout 10"/>
          <p:cNvSpPr/>
          <p:nvPr/>
        </p:nvSpPr>
        <p:spPr bwMode="auto">
          <a:xfrm>
            <a:off x="1084453" y="6077507"/>
            <a:ext cx="5627666" cy="456590"/>
          </a:xfrm>
          <a:prstGeom prst="wedgeRectCallout">
            <a:avLst>
              <a:gd name="adj1" fmla="val -38527"/>
              <a:gd name="adj2" fmla="val -88799"/>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46618" rIns="0" bIns="46618" numCol="1" rtlCol="0" anchor="ctr" anchorCtr="0" compatLnSpc="1">
            <a:prstTxWarp prst="textNoShape">
              <a:avLst/>
            </a:prstTxWarp>
          </a:bodyPr>
          <a:lstStyle/>
          <a:p>
            <a:pP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rPr>
              <a:t>No client-side recurrence expansion required </a:t>
            </a:r>
            <a:r>
              <a:rPr lang="en-US" sz="1999" dirty="0">
                <a:gradFill>
                  <a:gsLst>
                    <a:gs pos="0">
                      <a:srgbClr val="FFFFFF"/>
                    </a:gs>
                    <a:gs pos="100000">
                      <a:srgbClr val="FFFFFF"/>
                    </a:gs>
                  </a:gsLst>
                  <a:lin ang="5400000" scaled="0"/>
                </a:gradFill>
                <a:sym typeface="Wingdings" panose="05000000000000000000" pitchFamily="2" charset="2"/>
              </a:rPr>
              <a:t></a:t>
            </a:r>
            <a:endParaRPr lang="en-US" sz="1999" dirty="0">
              <a:gradFill>
                <a:gsLst>
                  <a:gs pos="0">
                    <a:srgbClr val="FFFFFF"/>
                  </a:gs>
                  <a:gs pos="100000">
                    <a:srgbClr val="FFFFFF"/>
                  </a:gs>
                </a:gsLst>
                <a:lin ang="5400000" scaled="0"/>
              </a:gradFill>
            </a:endParaRPr>
          </a:p>
        </p:txBody>
      </p:sp>
      <p:pic>
        <p:nvPicPr>
          <p:cNvPr id="9" name="Picture 8"/>
          <p:cNvPicPr>
            <a:picLocks noChangeAspect="1"/>
          </p:cNvPicPr>
          <p:nvPr/>
        </p:nvPicPr>
        <p:blipFill>
          <a:blip r:embed="rId4"/>
          <a:stretch>
            <a:fillRect/>
          </a:stretch>
        </p:blipFill>
        <p:spPr>
          <a:xfrm>
            <a:off x="9601133" y="-129567"/>
            <a:ext cx="2587693" cy="2587693"/>
          </a:xfrm>
          <a:prstGeom prst="rect">
            <a:avLst/>
          </a:prstGeom>
        </p:spPr>
      </p:pic>
      <p:graphicFrame>
        <p:nvGraphicFramePr>
          <p:cNvPr id="12" name="Content Placeholder 2"/>
          <p:cNvGraphicFramePr>
            <a:graphicFrameLocks/>
          </p:cNvGraphicFramePr>
          <p:nvPr>
            <p:extLst>
              <p:ext uri="{D42A27DB-BD31-4B8C-83A1-F6EECF244321}">
                <p14:modId xmlns:p14="http://schemas.microsoft.com/office/powerpoint/2010/main" val="1820388464"/>
              </p:ext>
            </p:extLst>
          </p:nvPr>
        </p:nvGraphicFramePr>
        <p:xfrm>
          <a:off x="269168" y="2070489"/>
          <a:ext cx="11652806" cy="2207283"/>
        </p:xfrm>
        <a:graphic>
          <a:graphicData uri="http://schemas.openxmlformats.org/drawingml/2006/table">
            <a:tbl>
              <a:tblPr firstRow="1" firstCol="1">
                <a:tableStyleId>{93296810-A885-4BE3-A3E7-6D5BEEA58F35}</a:tableStyleId>
              </a:tblPr>
              <a:tblGrid>
                <a:gridCol w="2655901">
                  <a:extLst>
                    <a:ext uri="{9D8B030D-6E8A-4147-A177-3AD203B41FA5}">
                      <a16:colId xmlns:a16="http://schemas.microsoft.com/office/drawing/2014/main" val="20000"/>
                    </a:ext>
                  </a:extLst>
                </a:gridCol>
                <a:gridCol w="3174011">
                  <a:extLst>
                    <a:ext uri="{9D8B030D-6E8A-4147-A177-3AD203B41FA5}">
                      <a16:colId xmlns:a16="http://schemas.microsoft.com/office/drawing/2014/main" val="20001"/>
                    </a:ext>
                  </a:extLst>
                </a:gridCol>
                <a:gridCol w="5822894">
                  <a:extLst>
                    <a:ext uri="{9D8B030D-6E8A-4147-A177-3AD203B41FA5}">
                      <a16:colId xmlns:a16="http://schemas.microsoft.com/office/drawing/2014/main" val="20002"/>
                    </a:ext>
                  </a:extLst>
                </a:gridCol>
              </a:tblGrid>
              <a:tr h="501047">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ENTITY</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COLLECTION</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smtClean="0">
                          <a:gradFill>
                            <a:gsLst>
                              <a:gs pos="20354">
                                <a:schemeClr val="tx2"/>
                              </a:gs>
                              <a:gs pos="40000">
                                <a:schemeClr val="tx2"/>
                              </a:gs>
                            </a:gsLst>
                            <a:lin ang="5400000" scaled="0"/>
                          </a:gradFill>
                          <a:latin typeface="+mn-lt"/>
                          <a:ea typeface="+mn-ea"/>
                          <a:cs typeface="+mn-cs"/>
                        </a:rPr>
                        <a:t>ACTIONS</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426559">
                <a:tc>
                  <a:txBody>
                    <a:bodyPr/>
                    <a:lstStyle/>
                    <a:p>
                      <a:pPr marL="0" algn="l" defTabSz="932742" rtl="0" eaLnBrk="1" fontAlgn="b" latinLnBrk="0" hangingPunct="1"/>
                      <a:r>
                        <a:rPr lang="en-US" sz="1800" b="0" kern="1200" dirty="0" smtClean="0">
                          <a:solidFill>
                            <a:schemeClr val="bg1"/>
                          </a:solidFill>
                          <a:latin typeface="+mn-lt"/>
                          <a:ea typeface="+mn-ea"/>
                          <a:cs typeface="+mn-cs"/>
                        </a:rPr>
                        <a:t>Calendar</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a:solidFill>
                            <a:schemeClr val="bg1"/>
                          </a:solidFill>
                          <a:latin typeface="+mn-lt"/>
                          <a:ea typeface="+mn-ea"/>
                          <a:cs typeface="+mn-cs"/>
                        </a:rPr>
                        <a:t> </a:t>
                      </a:r>
                      <a:r>
                        <a:rPr lang="en-US" sz="1800" b="0" kern="1200" dirty="0" smtClean="0">
                          <a:solidFill>
                            <a:schemeClr val="bg1"/>
                          </a:solidFill>
                          <a:latin typeface="+mn-lt"/>
                          <a:ea typeface="+mn-ea"/>
                          <a:cs typeface="+mn-cs"/>
                        </a:rPr>
                        <a:t>Read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3"/>
                  </a:ext>
                </a:extLst>
              </a:tr>
              <a:tr h="426559">
                <a:tc>
                  <a:txBody>
                    <a:bodyPr/>
                    <a:lstStyle/>
                    <a:p>
                      <a:pPr marL="0" algn="l" defTabSz="932742" rtl="0" eaLnBrk="1" fontAlgn="b" latinLnBrk="0" hangingPunct="1"/>
                      <a:r>
                        <a:rPr lang="en-US" sz="1800" b="0" kern="1200" dirty="0">
                          <a:solidFill>
                            <a:schemeClr val="bg1"/>
                          </a:solidFill>
                          <a:latin typeface="+mn-lt"/>
                          <a:ea typeface="+mn-ea"/>
                          <a:cs typeface="+mn-cs"/>
                        </a:rPr>
                        <a:t>Event</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a:solidFill>
                            <a:schemeClr val="bg1"/>
                          </a:solidFill>
                          <a:latin typeface="+mn-lt"/>
                          <a:ea typeface="+mn-ea"/>
                          <a:cs typeface="+mn-cs"/>
                        </a:rPr>
                        <a:t>Events</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CRUD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22620257"/>
                  </a:ext>
                </a:extLst>
              </a:tr>
              <a:tr h="426559">
                <a:tc>
                  <a:txBody>
                    <a:bodyPr/>
                    <a:lstStyle/>
                    <a:p>
                      <a:pPr marL="0" algn="l" defTabSz="932742" rtl="0" eaLnBrk="1" fontAlgn="b" latinLnBrk="0" hangingPunct="1"/>
                      <a:r>
                        <a:rPr lang="en-US" sz="1800" b="0" kern="1200" dirty="0" smtClean="0">
                          <a:solidFill>
                            <a:schemeClr val="bg1"/>
                          </a:solidFill>
                          <a:latin typeface="+mn-lt"/>
                          <a:ea typeface="+mn-ea"/>
                          <a:cs typeface="+mn-cs"/>
                        </a:rPr>
                        <a:t>Calendar view</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N/A</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Read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4"/>
                  </a:ext>
                </a:extLst>
              </a:tr>
              <a:tr h="426559">
                <a:tc>
                  <a:txBody>
                    <a:bodyPr/>
                    <a:lstStyle/>
                    <a:p>
                      <a:pPr marL="0" algn="l" defTabSz="932742" rtl="0" eaLnBrk="1" fontAlgn="b" latinLnBrk="0" hangingPunct="1"/>
                      <a:r>
                        <a:rPr lang="en-US" sz="1800" b="0" kern="1200" dirty="0" smtClean="0">
                          <a:solidFill>
                            <a:schemeClr val="bg1"/>
                          </a:solidFill>
                          <a:latin typeface="+mn-lt"/>
                          <a:ea typeface="+mn-ea"/>
                          <a:cs typeface="+mn-cs"/>
                        </a:rPr>
                        <a:t>Attachment</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a:solidFill>
                            <a:schemeClr val="bg1"/>
                          </a:solidFill>
                          <a:latin typeface="+mn-lt"/>
                          <a:ea typeface="+mn-ea"/>
                          <a:cs typeface="+mn-cs"/>
                        </a:rPr>
                        <a:t>Attachments</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CRUD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97010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childTnLst>
                                </p:cTn>
                              </p:par>
                            </p:childTnLst>
                          </p:cTn>
                        </p:par>
                        <p:par>
                          <p:cTn id="16" fill="hold">
                            <p:stCondLst>
                              <p:cond delay="0"/>
                            </p:stCondLst>
                            <p:childTnLst>
                              <p:par>
                                <p:cTn id="17" presetID="14"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Groups content: Files</a:t>
            </a:r>
            <a:endParaRPr lang="en-US" dirty="0"/>
          </a:p>
        </p:txBody>
      </p:sp>
      <p:sp>
        <p:nvSpPr>
          <p:cNvPr id="3" name="Content Placeholder 2"/>
          <p:cNvSpPr>
            <a:spLocks noGrp="1"/>
          </p:cNvSpPr>
          <p:nvPr>
            <p:ph type="body" sz="quarter" idx="10"/>
          </p:nvPr>
        </p:nvSpPr>
        <p:spPr/>
        <p:txBody>
          <a:bodyPr/>
          <a:lstStyle/>
          <a:p>
            <a:r>
              <a:rPr lang="en-US" dirty="0" smtClean="0"/>
              <a:t>Entities, collections, and actions</a:t>
            </a:r>
          </a:p>
          <a:p>
            <a:pPr lvl="2"/>
            <a:endParaRPr lang="en-US" dirty="0" smtClean="0"/>
          </a:p>
          <a:p>
            <a:pPr lvl="2"/>
            <a:endParaRPr lang="en-US" dirty="0" smtClean="0"/>
          </a:p>
          <a:p>
            <a:pPr lvl="2"/>
            <a:endParaRPr lang="en-US" dirty="0" smtClean="0"/>
          </a:p>
          <a:p>
            <a:pPr lvl="2"/>
            <a:endParaRPr lang="en-US" dirty="0" smtClean="0"/>
          </a:p>
          <a:p>
            <a:pPr lvl="1"/>
            <a:endParaRPr lang="en-US" dirty="0" smtClean="0"/>
          </a:p>
          <a:p>
            <a:r>
              <a:rPr lang="en-US" dirty="0" smtClean="0"/>
              <a:t>Samples</a:t>
            </a:r>
          </a:p>
          <a:p>
            <a:pPr lvl="1"/>
            <a:r>
              <a:rPr lang="en-US" dirty="0" smtClean="0"/>
              <a:t>https://</a:t>
            </a:r>
            <a:r>
              <a:rPr lang="en-US" dirty="0" err="1" smtClean="0"/>
              <a:t>graph.microsoft.com</a:t>
            </a:r>
            <a:r>
              <a:rPr lang="en-US" dirty="0" smtClean="0"/>
              <a:t>/beta/</a:t>
            </a:r>
            <a:r>
              <a:rPr lang="en-US" dirty="0" err="1" smtClean="0"/>
              <a:t>contoso.com</a:t>
            </a:r>
            <a:r>
              <a:rPr lang="en-US" dirty="0" smtClean="0"/>
              <a:t>/groups/{id}/files</a:t>
            </a:r>
            <a:endParaRPr lang="en-US" dirty="0" smtClean="0">
              <a:hlinkClick r:id="rId3"/>
            </a:endParaRPr>
          </a:p>
          <a:p>
            <a:pPr lvl="1"/>
            <a:r>
              <a:rPr lang="en-US" dirty="0" smtClean="0"/>
              <a:t>https://</a:t>
            </a:r>
            <a:r>
              <a:rPr lang="en-US" dirty="0" err="1" smtClean="0"/>
              <a:t>graph.microsoft.com</a:t>
            </a:r>
            <a:r>
              <a:rPr lang="en-US" dirty="0" smtClean="0"/>
              <a:t>/beta/</a:t>
            </a:r>
            <a:r>
              <a:rPr lang="en-US" dirty="0" err="1" smtClean="0"/>
              <a:t>contoso.com</a:t>
            </a:r>
            <a:r>
              <a:rPr lang="en-US" dirty="0" smtClean="0"/>
              <a:t>/groups/{id}/files/{id}/</a:t>
            </a:r>
            <a:endParaRPr lang="en-US" dirty="0" smtClean="0">
              <a:hlinkClick r:id="rId3"/>
            </a:endParaRPr>
          </a:p>
          <a:p>
            <a:pPr lvl="1"/>
            <a:endParaRPr lang="en-US" dirty="0" smtClean="0"/>
          </a:p>
        </p:txBody>
      </p:sp>
      <p:pic>
        <p:nvPicPr>
          <p:cNvPr id="7" name="Picture 6"/>
          <p:cNvPicPr>
            <a:picLocks noChangeAspect="1"/>
          </p:cNvPicPr>
          <p:nvPr/>
        </p:nvPicPr>
        <p:blipFill>
          <a:blip r:embed="rId4"/>
          <a:stretch>
            <a:fillRect/>
          </a:stretch>
        </p:blipFill>
        <p:spPr>
          <a:xfrm>
            <a:off x="9604495" y="-6400"/>
            <a:ext cx="2509336" cy="2509336"/>
          </a:xfrm>
          <a:prstGeom prst="rect">
            <a:avLst/>
          </a:prstGeom>
        </p:spPr>
      </p:pic>
      <p:graphicFrame>
        <p:nvGraphicFramePr>
          <p:cNvPr id="9" name="Content Placeholder 2"/>
          <p:cNvGraphicFramePr>
            <a:graphicFrameLocks/>
          </p:cNvGraphicFramePr>
          <p:nvPr>
            <p:extLst>
              <p:ext uri="{D42A27DB-BD31-4B8C-83A1-F6EECF244321}">
                <p14:modId xmlns:p14="http://schemas.microsoft.com/office/powerpoint/2010/main" val="968338082"/>
              </p:ext>
            </p:extLst>
          </p:nvPr>
        </p:nvGraphicFramePr>
        <p:xfrm>
          <a:off x="269168" y="2070489"/>
          <a:ext cx="11652806" cy="1422537"/>
        </p:xfrm>
        <a:graphic>
          <a:graphicData uri="http://schemas.openxmlformats.org/drawingml/2006/table">
            <a:tbl>
              <a:tblPr firstRow="1" firstCol="1">
                <a:tableStyleId>{93296810-A885-4BE3-A3E7-6D5BEEA58F35}</a:tableStyleId>
              </a:tblPr>
              <a:tblGrid>
                <a:gridCol w="2655901">
                  <a:extLst>
                    <a:ext uri="{9D8B030D-6E8A-4147-A177-3AD203B41FA5}">
                      <a16:colId xmlns:a16="http://schemas.microsoft.com/office/drawing/2014/main" val="20000"/>
                    </a:ext>
                  </a:extLst>
                </a:gridCol>
                <a:gridCol w="3174011">
                  <a:extLst>
                    <a:ext uri="{9D8B030D-6E8A-4147-A177-3AD203B41FA5}">
                      <a16:colId xmlns:a16="http://schemas.microsoft.com/office/drawing/2014/main" val="20001"/>
                    </a:ext>
                  </a:extLst>
                </a:gridCol>
                <a:gridCol w="5822894">
                  <a:extLst>
                    <a:ext uri="{9D8B030D-6E8A-4147-A177-3AD203B41FA5}">
                      <a16:colId xmlns:a16="http://schemas.microsoft.com/office/drawing/2014/main" val="20002"/>
                    </a:ext>
                  </a:extLst>
                </a:gridCol>
              </a:tblGrid>
              <a:tr h="526345">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ENTITY</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COLLECTION</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smtClean="0">
                          <a:gradFill>
                            <a:gsLst>
                              <a:gs pos="20354">
                                <a:schemeClr val="tx2"/>
                              </a:gs>
                              <a:gs pos="40000">
                                <a:schemeClr val="tx2"/>
                              </a:gs>
                            </a:gsLst>
                            <a:lin ang="5400000" scaled="0"/>
                          </a:gradFill>
                          <a:latin typeface="+mn-lt"/>
                          <a:ea typeface="+mn-ea"/>
                          <a:cs typeface="+mn-cs"/>
                        </a:rPr>
                        <a:t>ACTIONS</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448096">
                <a:tc>
                  <a:txBody>
                    <a:bodyPr/>
                    <a:lstStyle/>
                    <a:p>
                      <a:pPr marL="0" algn="l" defTabSz="932742" rtl="0" eaLnBrk="1" fontAlgn="b" latinLnBrk="0" hangingPunct="1"/>
                      <a:r>
                        <a:rPr lang="en-US" sz="1800" b="0" kern="1200" dirty="0" smtClean="0">
                          <a:solidFill>
                            <a:schemeClr val="bg1"/>
                          </a:solidFill>
                          <a:latin typeface="+mn-lt"/>
                          <a:ea typeface="+mn-ea"/>
                          <a:cs typeface="+mn-cs"/>
                        </a:rPr>
                        <a:t>File</a:t>
                      </a:r>
                      <a:endParaRPr lang="en-US" sz="1800" b="0" kern="1200" dirty="0">
                        <a:solidFill>
                          <a:schemeClr val="bg1"/>
                        </a:solidFill>
                        <a:latin typeface="+mn-lt"/>
                        <a:ea typeface="+mn-ea"/>
                        <a:cs typeface="+mn-cs"/>
                      </a:endParaRPr>
                    </a:p>
                  </a:txBody>
                  <a:tcPr marL="91403" marR="91403" marT="44810"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Files</a:t>
                      </a:r>
                      <a:endParaRPr lang="en-US" sz="1800" b="0" kern="1200" dirty="0">
                        <a:solidFill>
                          <a:schemeClr val="bg1"/>
                        </a:solidFill>
                        <a:latin typeface="+mn-lt"/>
                        <a:ea typeface="+mn-ea"/>
                        <a:cs typeface="+mn-cs"/>
                      </a:endParaRPr>
                    </a:p>
                  </a:txBody>
                  <a:tcPr marL="89619" marR="91403" marT="44810"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CRUD, upload, download</a:t>
                      </a:r>
                      <a:endParaRPr lang="en-US" sz="1800" b="0" kern="1200" dirty="0">
                        <a:solidFill>
                          <a:schemeClr val="bg1"/>
                        </a:solidFill>
                        <a:latin typeface="+mn-lt"/>
                        <a:ea typeface="+mn-ea"/>
                        <a:cs typeface="+mn-cs"/>
                      </a:endParaRPr>
                    </a:p>
                  </a:txBody>
                  <a:tcPr marL="89619" marR="7585" marT="44810" marB="0">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3"/>
                  </a:ext>
                </a:extLst>
              </a:tr>
              <a:tr h="448096">
                <a:tc>
                  <a:txBody>
                    <a:bodyPr/>
                    <a:lstStyle/>
                    <a:p>
                      <a:pPr marL="0" algn="l" defTabSz="932742" rtl="0" eaLnBrk="1" fontAlgn="b" latinLnBrk="0" hangingPunct="1"/>
                      <a:r>
                        <a:rPr lang="en-US" sz="1800" b="0" kern="1200" dirty="0" smtClean="0">
                          <a:solidFill>
                            <a:schemeClr val="bg1"/>
                          </a:solidFill>
                          <a:latin typeface="+mn-lt"/>
                          <a:ea typeface="+mn-ea"/>
                          <a:cs typeface="+mn-cs"/>
                        </a:rPr>
                        <a:t>Folder</a:t>
                      </a:r>
                      <a:endParaRPr lang="en-US" sz="1800" b="0" kern="1200" dirty="0">
                        <a:solidFill>
                          <a:schemeClr val="bg1"/>
                        </a:solidFill>
                        <a:latin typeface="+mn-lt"/>
                        <a:ea typeface="+mn-ea"/>
                        <a:cs typeface="+mn-cs"/>
                      </a:endParaRPr>
                    </a:p>
                  </a:txBody>
                  <a:tcPr marL="91403" marR="91403" marT="44810"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endParaRPr lang="en-US" sz="1800" b="0" kern="1200" dirty="0">
                        <a:solidFill>
                          <a:schemeClr val="bg1"/>
                        </a:solidFill>
                        <a:latin typeface="+mn-lt"/>
                        <a:ea typeface="+mn-ea"/>
                        <a:cs typeface="+mn-cs"/>
                      </a:endParaRPr>
                    </a:p>
                  </a:txBody>
                  <a:tcPr marL="89619" marR="91403" marT="44810"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CRUD, enumerate children</a:t>
                      </a:r>
                      <a:endParaRPr lang="en-US" sz="1800" b="0" kern="1200" dirty="0">
                        <a:solidFill>
                          <a:schemeClr val="bg1"/>
                        </a:solidFill>
                        <a:latin typeface="+mn-lt"/>
                        <a:ea typeface="+mn-ea"/>
                        <a:cs typeface="+mn-cs"/>
                      </a:endParaRPr>
                    </a:p>
                  </a:txBody>
                  <a:tcPr marL="89619" marR="7585" marT="44810" marB="0">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22620257"/>
                  </a:ext>
                </a:extLst>
              </a:tr>
            </a:tbl>
          </a:graphicData>
        </a:graphic>
      </p:graphicFrame>
    </p:spTree>
    <p:extLst>
      <p:ext uri="{BB962C8B-B14F-4D97-AF65-F5344CB8AC3E}">
        <p14:creationId xmlns:p14="http://schemas.microsoft.com/office/powerpoint/2010/main" val="984124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7" end="7"/>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Common content queries</a:t>
            </a:r>
            <a:endParaRPr lang="en-US" dirty="0"/>
          </a:p>
        </p:txBody>
      </p:sp>
      <p:graphicFrame>
        <p:nvGraphicFramePr>
          <p:cNvPr id="3" name="Content Placeholder 2"/>
          <p:cNvGraphicFramePr>
            <a:graphicFrameLocks noGrp="1"/>
          </p:cNvGraphicFramePr>
          <p:nvPr>
            <p:ph idx="4294967295"/>
            <p:extLst>
              <p:ext uri="{D42A27DB-BD31-4B8C-83A1-F6EECF244321}">
                <p14:modId xmlns:p14="http://schemas.microsoft.com/office/powerpoint/2010/main" val="1272469786"/>
              </p:ext>
            </p:extLst>
          </p:nvPr>
        </p:nvGraphicFramePr>
        <p:xfrm>
          <a:off x="536575" y="1193800"/>
          <a:ext cx="11652806" cy="5193517"/>
        </p:xfrm>
        <a:graphic>
          <a:graphicData uri="http://schemas.openxmlformats.org/drawingml/2006/table">
            <a:tbl>
              <a:tblPr firstRow="1" firstCol="1">
                <a:tableStyleId>{93296810-A885-4BE3-A3E7-6D5BEEA58F35}</a:tableStyleId>
              </a:tblPr>
              <a:tblGrid>
                <a:gridCol w="3659448">
                  <a:extLst>
                    <a:ext uri="{9D8B030D-6E8A-4147-A177-3AD203B41FA5}">
                      <a16:colId xmlns:a16="http://schemas.microsoft.com/office/drawing/2014/main" val="20000"/>
                    </a:ext>
                  </a:extLst>
                </a:gridCol>
                <a:gridCol w="7993358">
                  <a:extLst>
                    <a:ext uri="{9D8B030D-6E8A-4147-A177-3AD203B41FA5}">
                      <a16:colId xmlns:a16="http://schemas.microsoft.com/office/drawing/2014/main" val="20001"/>
                    </a:ext>
                  </a:extLst>
                </a:gridCol>
              </a:tblGrid>
              <a:tr h="491245">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SCENARIO</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URL</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85748">
                <a:tc>
                  <a:txBody>
                    <a:bodyPr/>
                    <a:lstStyle/>
                    <a:p>
                      <a:r>
                        <a:rPr lang="en-US" sz="1600" b="0" dirty="0" smtClean="0">
                          <a:solidFill>
                            <a:schemeClr val="bg1"/>
                          </a:solidFill>
                        </a:rPr>
                        <a:t>Get top 10 conversations sorted by </a:t>
                      </a:r>
                      <a:r>
                        <a:rPr lang="en-US" sz="1600" b="0" dirty="0" err="1" smtClean="0">
                          <a:solidFill>
                            <a:schemeClr val="bg1"/>
                          </a:solidFill>
                        </a:rPr>
                        <a:t>LastDeliveryTime</a:t>
                      </a:r>
                      <a:endParaRPr lang="en-US" sz="1600" b="0" dirty="0">
                        <a:solidFill>
                          <a:schemeClr val="bg1"/>
                        </a:solidFill>
                        <a:latin typeface="+mj-lt"/>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/group/{id}/conversations</a:t>
                      </a:r>
                      <a:r>
                        <a:rPr lang="en-US" sz="1600" kern="12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?$top=10&amp;$orderby=LastDeliveryTime</a:t>
                      </a:r>
                      <a:r>
                        <a:rPr lang="en-US" sz="1600" kern="1200" baseline="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 </a:t>
                      </a:r>
                      <a:endParaRPr lang="en-US" sz="1600" kern="12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ea typeface="+mn-ea"/>
                        <a:cs typeface="Consolas" panose="020B0609020204030204" pitchFamily="49" charset="0"/>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3"/>
                  </a:ext>
                </a:extLst>
              </a:tr>
              <a:tr h="685748">
                <a:tc>
                  <a:txBody>
                    <a:bodyPr/>
                    <a:lstStyle/>
                    <a:p>
                      <a:r>
                        <a:rPr lang="en-US" sz="1600" b="0" dirty="0" smtClean="0">
                          <a:solidFill>
                            <a:schemeClr val="bg1"/>
                          </a:solidFill>
                        </a:rPr>
                        <a:t>Get the next</a:t>
                      </a:r>
                      <a:r>
                        <a:rPr lang="en-US" sz="1600" b="0" baseline="0" dirty="0" smtClean="0">
                          <a:solidFill>
                            <a:schemeClr val="bg1"/>
                          </a:solidFill>
                        </a:rPr>
                        <a:t> 10 conversations</a:t>
                      </a:r>
                      <a:endParaRPr lang="en-US" sz="1600" b="0" dirty="0">
                        <a:solidFill>
                          <a:schemeClr val="bg1"/>
                        </a:solidFill>
                        <a:latin typeface="+mj-lt"/>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/group/{id}/conversations?$top=10</a:t>
                      </a:r>
                      <a:r>
                        <a:rPr lang="en-US" sz="1600" baseline="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&amp;$skip=10</a:t>
                      </a:r>
                      <a:endParaRPr lang="en-US" sz="1600" kern="12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ea typeface="+mn-ea"/>
                        <a:cs typeface="Consolas" panose="020B0609020204030204" pitchFamily="49" charset="0"/>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22620257"/>
                  </a:ext>
                </a:extLst>
              </a:tr>
              <a:tr h="979640">
                <a:tc>
                  <a:txBody>
                    <a:bodyPr/>
                    <a:lstStyle/>
                    <a:p>
                      <a:r>
                        <a:rPr lang="en-US" sz="1600" b="0" dirty="0" smtClean="0">
                          <a:solidFill>
                            <a:schemeClr val="bg1"/>
                          </a:solidFill>
                        </a:rPr>
                        <a:t>Get selected</a:t>
                      </a:r>
                      <a:r>
                        <a:rPr lang="en-US" sz="1600" b="0" baseline="0" dirty="0" smtClean="0">
                          <a:solidFill>
                            <a:schemeClr val="bg1"/>
                          </a:solidFill>
                        </a:rPr>
                        <a:t> properties on </a:t>
                      </a:r>
                      <a:r>
                        <a:rPr lang="en-US" sz="1600" b="0" dirty="0" smtClean="0">
                          <a:solidFill>
                            <a:schemeClr val="bg1"/>
                          </a:solidFill>
                        </a:rPr>
                        <a:t>events</a:t>
                      </a:r>
                      <a:r>
                        <a:rPr lang="en-US" sz="1600" b="0" baseline="0" dirty="0" smtClean="0">
                          <a:solidFill>
                            <a:schemeClr val="bg1"/>
                          </a:solidFill>
                        </a:rPr>
                        <a:t> starting after a particular Date/Time</a:t>
                      </a:r>
                      <a:endParaRPr lang="en-US" sz="1600" b="0" dirty="0">
                        <a:solidFill>
                          <a:schemeClr val="bg1"/>
                        </a:solidFill>
                        <a:latin typeface="+mj-lt"/>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/group/{id}/events</a:t>
                      </a:r>
                      <a:r>
                        <a:rPr lang="en-US" sz="1600" kern="12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?$top=10</a:t>
                      </a:r>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&amp;$select=Subject,Start,End&amp;$filter=Start</a:t>
                      </a:r>
                      <a:r>
                        <a:rPr lang="en-US" sz="1600" baseline="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 </a:t>
                      </a:r>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ge 2014-09-22</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5"/>
                  </a:ext>
                </a:extLst>
              </a:tr>
              <a:tr h="979640">
                <a:tc>
                  <a:txBody>
                    <a:bodyPr/>
                    <a:lstStyle/>
                    <a:p>
                      <a:r>
                        <a:rPr lang="en-US" sz="1600" b="0" dirty="0" smtClean="0">
                          <a:solidFill>
                            <a:schemeClr val="bg1"/>
                          </a:solidFill>
                        </a:rPr>
                        <a:t>Get selected</a:t>
                      </a:r>
                      <a:r>
                        <a:rPr lang="en-US" sz="1600" b="0" baseline="0" dirty="0" smtClean="0">
                          <a:solidFill>
                            <a:schemeClr val="bg1"/>
                          </a:solidFill>
                        </a:rPr>
                        <a:t> </a:t>
                      </a:r>
                      <a:r>
                        <a:rPr lang="en-US" sz="1600" b="0" dirty="0" smtClean="0">
                          <a:solidFill>
                            <a:schemeClr val="bg1"/>
                          </a:solidFill>
                        </a:rPr>
                        <a:t>properties</a:t>
                      </a:r>
                      <a:r>
                        <a:rPr lang="en-US" sz="1600" b="0" baseline="0" dirty="0" smtClean="0">
                          <a:solidFill>
                            <a:schemeClr val="bg1"/>
                          </a:solidFill>
                        </a:rPr>
                        <a:t> on conversation threads</a:t>
                      </a:r>
                      <a:endParaRPr lang="en-US" sz="1600" b="0" dirty="0">
                        <a:solidFill>
                          <a:schemeClr val="bg1"/>
                        </a:solidFill>
                        <a:latin typeface="+mj-lt"/>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/groups/{id}/conversations/{id}/threads/{id}/posts?$select=body</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8"/>
                  </a:ext>
                </a:extLst>
              </a:tr>
              <a:tr h="685748">
                <a:tc>
                  <a:txBody>
                    <a:bodyPr/>
                    <a:lstStyle/>
                    <a:p>
                      <a:r>
                        <a:rPr lang="en-US" sz="1600" b="0" dirty="0" smtClean="0">
                          <a:solidFill>
                            <a:schemeClr val="bg1"/>
                          </a:solidFill>
                        </a:rPr>
                        <a:t>Get file</a:t>
                      </a:r>
                      <a:r>
                        <a:rPr lang="en-US" sz="1600" b="0" baseline="0" dirty="0" smtClean="0">
                          <a:solidFill>
                            <a:schemeClr val="bg1"/>
                          </a:solidFill>
                        </a:rPr>
                        <a:t>s where the name starts with “c”</a:t>
                      </a:r>
                      <a:endParaRPr lang="en-US" sz="1600" b="0" dirty="0">
                        <a:solidFill>
                          <a:schemeClr val="bg1"/>
                        </a:solidFill>
                        <a:latin typeface="+mj-lt"/>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/group/{id}/files?$filter=startswith(name,+'c')</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0009"/>
                  </a:ext>
                </a:extLst>
              </a:tr>
              <a:tr h="68574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b="0" dirty="0" smtClean="0">
                          <a:solidFill>
                            <a:schemeClr val="bg1"/>
                          </a:solidFill>
                        </a:rPr>
                        <a:t>Get selected</a:t>
                      </a:r>
                      <a:r>
                        <a:rPr lang="en-US" sz="1600" b="0" baseline="0" dirty="0" smtClean="0">
                          <a:solidFill>
                            <a:schemeClr val="bg1"/>
                          </a:solidFill>
                        </a:rPr>
                        <a:t> properties on files</a:t>
                      </a:r>
                      <a:endParaRPr lang="en-US" sz="1600" b="0" kern="1200" dirty="0" smtClean="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mpd="sng">
                      <a:noFill/>
                    </a:lnB>
                    <a:solidFill>
                      <a:schemeClr val="bg2">
                        <a:lumMod val="75000"/>
                      </a:schemeClr>
                    </a:solidFill>
                  </a:tcPr>
                </a:tc>
                <a:tc>
                  <a:txBody>
                    <a:bodyPr/>
                    <a:lstStyle/>
                    <a:p>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/group/{id}/files?$select=dateTimeCreated</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mpd="sng">
                      <a:noFill/>
                    </a:lnB>
                    <a:solidFill>
                      <a:schemeClr val="bg2">
                        <a:lumMod val="75000"/>
                      </a:schemeClr>
                    </a:solidFill>
                  </a:tcPr>
                </a:tc>
                <a:extLst>
                  <a:ext uri="{0D108BD9-81ED-4DB2-BD59-A6C34878D82A}">
                    <a16:rowId xmlns:a16="http://schemas.microsoft.com/office/drawing/2014/main" val="3731574942"/>
                  </a:ext>
                </a:extLst>
              </a:tr>
            </a:tbl>
          </a:graphicData>
        </a:graphic>
      </p:graphicFrame>
    </p:spTree>
    <p:extLst>
      <p:ext uri="{BB962C8B-B14F-4D97-AF65-F5344CB8AC3E}">
        <p14:creationId xmlns:p14="http://schemas.microsoft.com/office/powerpoint/2010/main" val="125957769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solidFill>
                  <a:schemeClr val="bg1"/>
                </a:solidFill>
              </a:rPr>
              <a:t>Groups API</a:t>
            </a:r>
            <a:endParaRPr lang="en-US" dirty="0">
              <a:solidFill>
                <a:schemeClr val="bg1"/>
              </a:solidFill>
            </a:endParaRPr>
          </a:p>
        </p:txBody>
      </p:sp>
      <p:sp>
        <p:nvSpPr>
          <p:cNvPr id="5" name="Text Placeholder 4"/>
          <p:cNvSpPr>
            <a:spLocks noGrp="1"/>
          </p:cNvSpPr>
          <p:nvPr>
            <p:ph type="body" sz="quarter" idx="10"/>
          </p:nvPr>
        </p:nvSpPr>
        <p:spPr/>
        <p:txBody>
          <a:bodyPr/>
          <a:lstStyle/>
          <a:p>
            <a:pPr marL="0" indent="0">
              <a:buNone/>
            </a:pPr>
            <a:r>
              <a:rPr lang="en-US" dirty="0" smtClean="0">
                <a:solidFill>
                  <a:schemeClr val="bg1"/>
                </a:solidFill>
              </a:rPr>
              <a:t>demo</a:t>
            </a:r>
            <a:endParaRPr lang="en-US" dirty="0">
              <a:solidFill>
                <a:schemeClr val="bg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26</a:t>
            </a:fld>
            <a:endParaRPr lang="en-US" dirty="0"/>
          </a:p>
        </p:txBody>
      </p:sp>
    </p:spTree>
    <p:extLst>
      <p:ext uri="{BB962C8B-B14F-4D97-AF65-F5344CB8AC3E}">
        <p14:creationId xmlns:p14="http://schemas.microsoft.com/office/powerpoint/2010/main" val="3453678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Coming Soon</a:t>
            </a:r>
            <a:endParaRPr lang="en-US" dirty="0"/>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27</a:t>
            </a:fld>
            <a:endParaRPr lang="en-US" dirty="0"/>
          </a:p>
        </p:txBody>
      </p:sp>
    </p:spTree>
    <p:extLst>
      <p:ext uri="{BB962C8B-B14F-4D97-AF65-F5344CB8AC3E}">
        <p14:creationId xmlns:p14="http://schemas.microsoft.com/office/powerpoint/2010/main" val="2986252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6218090" y="976313"/>
            <a:ext cx="5444165" cy="2368070"/>
          </a:xfrm>
        </p:spPr>
        <p:txBody>
          <a:bodyPr/>
          <a:lstStyle/>
          <a:p>
            <a:r>
              <a:rPr lang="en-US" dirty="0" smtClean="0"/>
              <a:t>Files &amp; pages </a:t>
            </a:r>
          </a:p>
          <a:p>
            <a:r>
              <a:rPr lang="en-US" dirty="0" smtClean="0"/>
              <a:t>Invite guest users</a:t>
            </a:r>
          </a:p>
          <a:p>
            <a:r>
              <a:rPr lang="en-US" dirty="0" smtClean="0"/>
              <a:t>Dynamics CRM</a:t>
            </a:r>
          </a:p>
          <a:p>
            <a:r>
              <a:rPr lang="en-US" dirty="0" smtClean="0"/>
              <a:t>Extensible to third party apps</a:t>
            </a:r>
          </a:p>
          <a:p>
            <a:r>
              <a:rPr lang="en-US" dirty="0" smtClean="0"/>
              <a:t>eDiscovery &amp; legal hold</a:t>
            </a:r>
          </a:p>
          <a:p>
            <a:r>
              <a:rPr lang="en-US" dirty="0" smtClean="0"/>
              <a:t>Data Loss Prevention</a:t>
            </a:r>
          </a:p>
          <a:p>
            <a:r>
              <a:rPr lang="en-US" dirty="0" smtClean="0"/>
              <a:t>Azure Active Directory Connect</a:t>
            </a:r>
          </a:p>
          <a:p>
            <a:r>
              <a:rPr lang="en-US" dirty="0" smtClean="0"/>
              <a:t>Instant-on provisioning</a:t>
            </a:r>
          </a:p>
          <a:p>
            <a:r>
              <a:rPr lang="en-US" dirty="0" smtClean="0"/>
              <a:t>Notifications</a:t>
            </a:r>
          </a:p>
          <a:p>
            <a:r>
              <a:rPr lang="en-US" dirty="0" smtClean="0"/>
              <a:t>Get/Set Group photo</a:t>
            </a:r>
          </a:p>
          <a:p>
            <a:r>
              <a:rPr lang="en-US" dirty="0" smtClean="0"/>
              <a:t>Full-text search</a:t>
            </a:r>
          </a:p>
          <a:p>
            <a:r>
              <a:rPr lang="en-US" dirty="0" smtClean="0"/>
              <a:t>Batching</a:t>
            </a:r>
          </a:p>
          <a:p>
            <a:r>
              <a:rPr lang="en-US" dirty="0" smtClean="0"/>
              <a:t>Notes</a:t>
            </a:r>
          </a:p>
          <a:p>
            <a:endParaRPr lang="en-US" dirty="0"/>
          </a:p>
        </p:txBody>
      </p:sp>
      <p:sp>
        <p:nvSpPr>
          <p:cNvPr id="18" name="Picture Placeholder 17"/>
          <p:cNvSpPr>
            <a:spLocks noGrp="1"/>
          </p:cNvSpPr>
          <p:nvPr>
            <p:ph type="pic" sz="quarter" idx="14"/>
          </p:nvPr>
        </p:nvSpPr>
        <p:spPr/>
      </p:sp>
      <p:sp>
        <p:nvSpPr>
          <p:cNvPr id="3" name="Title 2"/>
          <p:cNvSpPr>
            <a:spLocks noGrp="1"/>
          </p:cNvSpPr>
          <p:nvPr>
            <p:ph type="title" idx="4294967295"/>
          </p:nvPr>
        </p:nvSpPr>
        <p:spPr>
          <a:xfrm>
            <a:off x="0" y="228600"/>
            <a:ext cx="11149013" cy="747713"/>
          </a:xfrm>
        </p:spPr>
        <p:txBody>
          <a:bodyPr/>
          <a:lstStyle/>
          <a:p>
            <a:r>
              <a:rPr lang="en-US" dirty="0" smtClean="0"/>
              <a:t>Roadmap</a:t>
            </a:r>
            <a:endParaRPr lang="en-US" dirty="0"/>
          </a:p>
        </p:txBody>
      </p:sp>
      <p:pic>
        <p:nvPicPr>
          <p:cNvPr id="4" name="Picture 3"/>
          <p:cNvPicPr>
            <a:picLocks noChangeAspect="1"/>
          </p:cNvPicPr>
          <p:nvPr/>
        </p:nvPicPr>
        <p:blipFill rotWithShape="1">
          <a:blip r:embed="rId2"/>
          <a:srcRect l="25843" t="3119" r="1124" b="97"/>
          <a:stretch/>
        </p:blipFill>
        <p:spPr>
          <a:xfrm>
            <a:off x="0" y="1337887"/>
            <a:ext cx="4854370" cy="4634990"/>
          </a:xfrm>
          <a:prstGeom prst="rect">
            <a:avLst/>
          </a:prstGeom>
        </p:spPr>
      </p:pic>
    </p:spTree>
    <p:extLst>
      <p:ext uri="{BB962C8B-B14F-4D97-AF65-F5344CB8AC3E}">
        <p14:creationId xmlns:p14="http://schemas.microsoft.com/office/powerpoint/2010/main" val="140451579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Up next in 2015</a:t>
            </a:r>
            <a:endParaRPr lang="en-US" dirty="0"/>
          </a:p>
        </p:txBody>
      </p:sp>
      <p:grpSp>
        <p:nvGrpSpPr>
          <p:cNvPr id="29" name="Group 28"/>
          <p:cNvGrpSpPr/>
          <p:nvPr/>
        </p:nvGrpSpPr>
        <p:grpSpPr>
          <a:xfrm>
            <a:off x="-3295" y="1189621"/>
            <a:ext cx="12191256" cy="1773222"/>
            <a:chOff x="-4161" y="3338869"/>
            <a:chExt cx="12196161" cy="1773936"/>
          </a:xfrm>
        </p:grpSpPr>
        <p:pic>
          <p:nvPicPr>
            <p:cNvPr id="30" name="Picture 6"/>
            <p:cNvPicPr>
              <a:picLocks noChangeAspect="1"/>
            </p:cNvPicPr>
            <p:nvPr/>
          </p:nvPicPr>
          <p:blipFill rotWithShape="1">
            <a:blip r:embed="rId3" cstate="print">
              <a:grayscl/>
              <a:extLst>
                <a:ext uri="{28A0092B-C50C-407E-A947-70E740481C1C}">
                  <a14:useLocalDpi xmlns:a14="http://schemas.microsoft.com/office/drawing/2010/main" val="0"/>
                </a:ext>
              </a:extLst>
            </a:blip>
            <a:srcRect l="1058" t="6199" r="1259" b="3707"/>
            <a:stretch/>
          </p:blipFill>
          <p:spPr>
            <a:xfrm>
              <a:off x="9572593" y="3338869"/>
              <a:ext cx="2619407" cy="1737360"/>
            </a:xfrm>
            <a:prstGeom prst="rect">
              <a:avLst/>
            </a:prstGeom>
          </p:spPr>
        </p:pic>
        <p:pic>
          <p:nvPicPr>
            <p:cNvPr id="32" name="Picture 31"/>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7467265" y="3338869"/>
              <a:ext cx="2340058" cy="1737360"/>
            </a:xfrm>
            <a:prstGeom prst="rect">
              <a:avLst/>
            </a:prstGeom>
          </p:spPr>
        </p:pic>
        <p:pic>
          <p:nvPicPr>
            <p:cNvPr id="33" name="Picture 32"/>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2436051" y="3338869"/>
              <a:ext cx="3487441" cy="1737360"/>
            </a:xfrm>
            <a:prstGeom prst="rect">
              <a:avLst/>
            </a:prstGeom>
            <a:ln>
              <a:noFill/>
            </a:ln>
            <a:effectLst>
              <a:outerShdw blurRad="292100" dist="139700" dir="2700000" algn="tl" rotWithShape="0">
                <a:srgbClr val="333333">
                  <a:alpha val="65000"/>
                </a:srgbClr>
              </a:outerShdw>
            </a:effectLst>
          </p:spPr>
        </p:pic>
        <p:pic>
          <p:nvPicPr>
            <p:cNvPr id="34" name="Picture 33"/>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0" y="3338869"/>
              <a:ext cx="3483793" cy="1737360"/>
            </a:xfrm>
            <a:prstGeom prst="rect">
              <a:avLst/>
            </a:prstGeom>
            <a:ln>
              <a:noFill/>
            </a:ln>
            <a:effectLst>
              <a:outerShdw blurRad="292100" dist="139700" dir="2700000" algn="tl" rotWithShape="0">
                <a:srgbClr val="333333">
                  <a:alpha val="65000"/>
                </a:srgbClr>
              </a:outerShdw>
            </a:effectLst>
          </p:spPr>
        </p:pic>
        <p:pic>
          <p:nvPicPr>
            <p:cNvPr id="35" name="Picture 34"/>
            <p:cNvPicPr>
              <a:picLocks noChangeAspect="1"/>
            </p:cNvPicPr>
            <p:nvPr/>
          </p:nvPicPr>
          <p:blipFill>
            <a:blip r:embed="rId7" cstate="print">
              <a:grayscl/>
              <a:extLst>
                <a:ext uri="{28A0092B-C50C-407E-A947-70E740481C1C}">
                  <a14:useLocalDpi xmlns:a14="http://schemas.microsoft.com/office/drawing/2010/main" val="0"/>
                </a:ext>
              </a:extLst>
            </a:blip>
            <a:stretch>
              <a:fillRect/>
            </a:stretch>
          </p:blipFill>
          <p:spPr>
            <a:xfrm>
              <a:off x="5818499" y="3338869"/>
              <a:ext cx="861273" cy="1773936"/>
            </a:xfrm>
            <a:prstGeom prst="rect">
              <a:avLst/>
            </a:prstGeom>
          </p:spPr>
        </p:pic>
        <p:pic>
          <p:nvPicPr>
            <p:cNvPr id="36" name="Picture 35"/>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6570961" y="3338869"/>
              <a:ext cx="947583" cy="1773936"/>
            </a:xfrm>
            <a:prstGeom prst="rect">
              <a:avLst/>
            </a:prstGeom>
          </p:spPr>
        </p:pic>
        <p:cxnSp>
          <p:nvCxnSpPr>
            <p:cNvPr id="37" name="Straight Connector 36"/>
            <p:cNvCxnSpPr/>
            <p:nvPr/>
          </p:nvCxnSpPr>
          <p:spPr>
            <a:xfrm>
              <a:off x="-4161" y="5092905"/>
              <a:ext cx="12195297" cy="0"/>
            </a:xfrm>
            <a:prstGeom prst="line">
              <a:avLst/>
            </a:prstGeom>
            <a:ln w="5715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297" y="3338869"/>
              <a:ext cx="12195297" cy="0"/>
            </a:xfrm>
            <a:prstGeom prst="line">
              <a:avLst/>
            </a:prstGeom>
            <a:ln w="5715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150149" y="3251939"/>
            <a:ext cx="4223331" cy="3576479"/>
            <a:chOff x="9351" y="3344884"/>
            <a:chExt cx="4309140" cy="3649145"/>
          </a:xfrm>
        </p:grpSpPr>
        <p:sp>
          <p:nvSpPr>
            <p:cNvPr id="14" name="Rectangle 13"/>
            <p:cNvSpPr/>
            <p:nvPr/>
          </p:nvSpPr>
          <p:spPr bwMode="auto">
            <a:xfrm>
              <a:off x="9351" y="3344884"/>
              <a:ext cx="4309140" cy="3649145"/>
            </a:xfrm>
            <a:prstGeom prst="rect">
              <a:avLst/>
            </a:prstGeom>
            <a:solidFill>
              <a:schemeClr val="bg2">
                <a:lumMod val="75000"/>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29" tIns="116450" rIns="179129" bIns="116450" numCol="1" spcCol="0" rtlCol="0" fromWordArt="0" anchor="t" anchorCtr="0" forceAA="0" compatLnSpc="1">
              <a:prstTxWarp prst="textNoShape">
                <a:avLst/>
              </a:prstTxWarp>
              <a:noAutofit/>
            </a:bodyPr>
            <a:lstStyle/>
            <a:p>
              <a:pPr defTabSz="913479">
                <a:lnSpc>
                  <a:spcPct val="90000"/>
                </a:lnSpc>
                <a:spcBef>
                  <a:spcPts val="1173"/>
                </a:spcBef>
              </a:pPr>
              <a:endParaRPr lang="en-US" sz="1999" dirty="0">
                <a:solidFill>
                  <a:srgbClr val="FFFFFF"/>
                </a:solidFill>
              </a:endParaRPr>
            </a:p>
          </p:txBody>
        </p:sp>
        <p:sp>
          <p:nvSpPr>
            <p:cNvPr id="17" name="Title 10"/>
            <p:cNvSpPr txBox="1">
              <a:spLocks/>
            </p:cNvSpPr>
            <p:nvPr/>
          </p:nvSpPr>
          <p:spPr>
            <a:xfrm>
              <a:off x="596051" y="3566694"/>
              <a:ext cx="2214814" cy="567609"/>
            </a:xfrm>
            <a:prstGeom prst="rect">
              <a:avLst/>
            </a:prstGeom>
          </p:spPr>
          <p:txBody>
            <a:bodyPr lIns="89606"/>
            <a:lstStyle>
              <a:lvl1pPr algn="l" defTabSz="914228" rtl="0" eaLnBrk="1" latinLnBrk="0" hangingPunct="1">
                <a:spcBef>
                  <a:spcPct val="0"/>
                </a:spcBef>
                <a:buNone/>
                <a:defRPr sz="7200" kern="1200">
                  <a:solidFill>
                    <a:srgbClr val="00A9CB"/>
                  </a:solidFill>
                  <a:latin typeface="+mj-lt"/>
                  <a:ea typeface="+mj-ea"/>
                  <a:cs typeface="+mj-cs"/>
                </a:defRPr>
              </a:lvl1pPr>
            </a:lstStyle>
            <a:p>
              <a:pPr marL="0" lvl="1" defTabSz="914005"/>
              <a:r>
                <a:rPr lang="en-US" sz="2352" dirty="0">
                  <a:gradFill>
                    <a:gsLst>
                      <a:gs pos="1250">
                        <a:srgbClr val="FFFFFF"/>
                      </a:gs>
                      <a:gs pos="100000">
                        <a:srgbClr val="FFFFFF"/>
                      </a:gs>
                    </a:gsLst>
                    <a:lin ang="5400000" scaled="0"/>
                  </a:gradFill>
                </a:rPr>
                <a:t>EXPERIENCES</a:t>
              </a:r>
            </a:p>
          </p:txBody>
        </p:sp>
        <p:sp>
          <p:nvSpPr>
            <p:cNvPr id="23" name="Freeform 9"/>
            <p:cNvSpPr>
              <a:spLocks noEditPoints="1"/>
            </p:cNvSpPr>
            <p:nvPr/>
          </p:nvSpPr>
          <p:spPr bwMode="auto">
            <a:xfrm>
              <a:off x="168531" y="3487227"/>
              <a:ext cx="378614" cy="467836"/>
            </a:xfrm>
            <a:custGeom>
              <a:avLst/>
              <a:gdLst>
                <a:gd name="T0" fmla="*/ 286 w 364"/>
                <a:gd name="T1" fmla="*/ 134 h 394"/>
                <a:gd name="T2" fmla="*/ 332 w 364"/>
                <a:gd name="T3" fmla="*/ 134 h 394"/>
                <a:gd name="T4" fmla="*/ 338 w 364"/>
                <a:gd name="T5" fmla="*/ 144 h 394"/>
                <a:gd name="T6" fmla="*/ 338 w 364"/>
                <a:gd name="T7" fmla="*/ 362 h 394"/>
                <a:gd name="T8" fmla="*/ 328 w 364"/>
                <a:gd name="T9" fmla="*/ 368 h 394"/>
                <a:gd name="T10" fmla="*/ 32 w 364"/>
                <a:gd name="T11" fmla="*/ 368 h 394"/>
                <a:gd name="T12" fmla="*/ 26 w 364"/>
                <a:gd name="T13" fmla="*/ 358 h 394"/>
                <a:gd name="T14" fmla="*/ 26 w 364"/>
                <a:gd name="T15" fmla="*/ 140 h 394"/>
                <a:gd name="T16" fmla="*/ 36 w 364"/>
                <a:gd name="T17" fmla="*/ 134 h 394"/>
                <a:gd name="T18" fmla="*/ 36 w 364"/>
                <a:gd name="T19" fmla="*/ 108 h 394"/>
                <a:gd name="T20" fmla="*/ 22 w 364"/>
                <a:gd name="T21" fmla="*/ 110 h 394"/>
                <a:gd name="T22" fmla="*/ 6 w 364"/>
                <a:gd name="T23" fmla="*/ 124 h 394"/>
                <a:gd name="T24" fmla="*/ 0 w 364"/>
                <a:gd name="T25" fmla="*/ 144 h 394"/>
                <a:gd name="T26" fmla="*/ 0 w 364"/>
                <a:gd name="T27" fmla="*/ 366 h 394"/>
                <a:gd name="T28" fmla="*/ 10 w 364"/>
                <a:gd name="T29" fmla="*/ 384 h 394"/>
                <a:gd name="T30" fmla="*/ 28 w 364"/>
                <a:gd name="T31" fmla="*/ 394 h 394"/>
                <a:gd name="T32" fmla="*/ 328 w 364"/>
                <a:gd name="T33" fmla="*/ 394 h 394"/>
                <a:gd name="T34" fmla="*/ 348 w 364"/>
                <a:gd name="T35" fmla="*/ 388 h 394"/>
                <a:gd name="T36" fmla="*/ 362 w 364"/>
                <a:gd name="T37" fmla="*/ 372 h 394"/>
                <a:gd name="T38" fmla="*/ 364 w 364"/>
                <a:gd name="T39" fmla="*/ 144 h 394"/>
                <a:gd name="T40" fmla="*/ 362 w 364"/>
                <a:gd name="T41" fmla="*/ 130 h 394"/>
                <a:gd name="T42" fmla="*/ 348 w 364"/>
                <a:gd name="T43" fmla="*/ 114 h 394"/>
                <a:gd name="T44" fmla="*/ 328 w 364"/>
                <a:gd name="T45" fmla="*/ 108 h 394"/>
                <a:gd name="T46" fmla="*/ 108 w 364"/>
                <a:gd name="T47" fmla="*/ 230 h 394"/>
                <a:gd name="T48" fmla="*/ 134 w 364"/>
                <a:gd name="T49" fmla="*/ 212 h 394"/>
                <a:gd name="T50" fmla="*/ 134 w 364"/>
                <a:gd name="T51" fmla="*/ 194 h 394"/>
                <a:gd name="T52" fmla="*/ 120 w 364"/>
                <a:gd name="T53" fmla="*/ 178 h 394"/>
                <a:gd name="T54" fmla="*/ 122 w 364"/>
                <a:gd name="T55" fmla="*/ 72 h 394"/>
                <a:gd name="T56" fmla="*/ 140 w 364"/>
                <a:gd name="T57" fmla="*/ 44 h 394"/>
                <a:gd name="T58" fmla="*/ 172 w 364"/>
                <a:gd name="T59" fmla="*/ 28 h 394"/>
                <a:gd name="T60" fmla="*/ 196 w 364"/>
                <a:gd name="T61" fmla="*/ 28 h 394"/>
                <a:gd name="T62" fmla="*/ 226 w 364"/>
                <a:gd name="T63" fmla="*/ 44 h 394"/>
                <a:gd name="T64" fmla="*/ 242 w 364"/>
                <a:gd name="T65" fmla="*/ 72 h 394"/>
                <a:gd name="T66" fmla="*/ 242 w 364"/>
                <a:gd name="T67" fmla="*/ 176 h 394"/>
                <a:gd name="T68" fmla="*/ 228 w 364"/>
                <a:gd name="T69" fmla="*/ 194 h 394"/>
                <a:gd name="T70" fmla="*/ 228 w 364"/>
                <a:gd name="T71" fmla="*/ 212 h 394"/>
                <a:gd name="T72" fmla="*/ 254 w 364"/>
                <a:gd name="T73" fmla="*/ 230 h 394"/>
                <a:gd name="T74" fmla="*/ 274 w 364"/>
                <a:gd name="T75" fmla="*/ 220 h 394"/>
                <a:gd name="T76" fmla="*/ 282 w 364"/>
                <a:gd name="T77" fmla="*/ 202 h 394"/>
                <a:gd name="T78" fmla="*/ 274 w 364"/>
                <a:gd name="T79" fmla="*/ 182 h 394"/>
                <a:gd name="T80" fmla="*/ 268 w 364"/>
                <a:gd name="T81" fmla="*/ 84 h 394"/>
                <a:gd name="T82" fmla="*/ 254 w 364"/>
                <a:gd name="T83" fmla="*/ 38 h 394"/>
                <a:gd name="T84" fmla="*/ 216 w 364"/>
                <a:gd name="T85" fmla="*/ 8 h 394"/>
                <a:gd name="T86" fmla="*/ 184 w 364"/>
                <a:gd name="T87" fmla="*/ 0 h 394"/>
                <a:gd name="T88" fmla="*/ 136 w 364"/>
                <a:gd name="T89" fmla="*/ 14 h 394"/>
                <a:gd name="T90" fmla="*/ 102 w 364"/>
                <a:gd name="T91" fmla="*/ 52 h 394"/>
                <a:gd name="T92" fmla="*/ 94 w 364"/>
                <a:gd name="T93" fmla="*/ 178 h 394"/>
                <a:gd name="T94" fmla="*/ 84 w 364"/>
                <a:gd name="T95" fmla="*/ 188 h 394"/>
                <a:gd name="T96" fmla="*/ 80 w 364"/>
                <a:gd name="T97" fmla="*/ 202 h 394"/>
                <a:gd name="T98" fmla="*/ 98 w 364"/>
                <a:gd name="T99" fmla="*/ 226 h 394"/>
                <a:gd name="T100" fmla="*/ 138 w 364"/>
                <a:gd name="T101" fmla="*/ 134 h 394"/>
                <a:gd name="T102" fmla="*/ 138 w 364"/>
                <a:gd name="T103" fmla="*/ 10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94">
                  <a:moveTo>
                    <a:pt x="328" y="108"/>
                  </a:moveTo>
                  <a:lnTo>
                    <a:pt x="286" y="108"/>
                  </a:lnTo>
                  <a:lnTo>
                    <a:pt x="286" y="134"/>
                  </a:lnTo>
                  <a:lnTo>
                    <a:pt x="328" y="134"/>
                  </a:lnTo>
                  <a:lnTo>
                    <a:pt x="328" y="134"/>
                  </a:lnTo>
                  <a:lnTo>
                    <a:pt x="332" y="134"/>
                  </a:lnTo>
                  <a:lnTo>
                    <a:pt x="334" y="138"/>
                  </a:lnTo>
                  <a:lnTo>
                    <a:pt x="338" y="140"/>
                  </a:lnTo>
                  <a:lnTo>
                    <a:pt x="338" y="144"/>
                  </a:lnTo>
                  <a:lnTo>
                    <a:pt x="338" y="358"/>
                  </a:lnTo>
                  <a:lnTo>
                    <a:pt x="338" y="358"/>
                  </a:lnTo>
                  <a:lnTo>
                    <a:pt x="338" y="362"/>
                  </a:lnTo>
                  <a:lnTo>
                    <a:pt x="334" y="366"/>
                  </a:lnTo>
                  <a:lnTo>
                    <a:pt x="332" y="368"/>
                  </a:lnTo>
                  <a:lnTo>
                    <a:pt x="328" y="368"/>
                  </a:lnTo>
                  <a:lnTo>
                    <a:pt x="36" y="368"/>
                  </a:lnTo>
                  <a:lnTo>
                    <a:pt x="36" y="368"/>
                  </a:lnTo>
                  <a:lnTo>
                    <a:pt x="32" y="368"/>
                  </a:lnTo>
                  <a:lnTo>
                    <a:pt x="28" y="366"/>
                  </a:lnTo>
                  <a:lnTo>
                    <a:pt x="26" y="362"/>
                  </a:lnTo>
                  <a:lnTo>
                    <a:pt x="26" y="358"/>
                  </a:lnTo>
                  <a:lnTo>
                    <a:pt x="26" y="144"/>
                  </a:lnTo>
                  <a:lnTo>
                    <a:pt x="26" y="144"/>
                  </a:lnTo>
                  <a:lnTo>
                    <a:pt x="26" y="140"/>
                  </a:lnTo>
                  <a:lnTo>
                    <a:pt x="28" y="138"/>
                  </a:lnTo>
                  <a:lnTo>
                    <a:pt x="32" y="134"/>
                  </a:lnTo>
                  <a:lnTo>
                    <a:pt x="36" y="134"/>
                  </a:lnTo>
                  <a:lnTo>
                    <a:pt x="78" y="134"/>
                  </a:lnTo>
                  <a:lnTo>
                    <a:pt x="78" y="108"/>
                  </a:lnTo>
                  <a:lnTo>
                    <a:pt x="36" y="108"/>
                  </a:lnTo>
                  <a:lnTo>
                    <a:pt x="36" y="108"/>
                  </a:lnTo>
                  <a:lnTo>
                    <a:pt x="28" y="108"/>
                  </a:lnTo>
                  <a:lnTo>
                    <a:pt x="22" y="110"/>
                  </a:lnTo>
                  <a:lnTo>
                    <a:pt x="16" y="114"/>
                  </a:lnTo>
                  <a:lnTo>
                    <a:pt x="10" y="118"/>
                  </a:lnTo>
                  <a:lnTo>
                    <a:pt x="6" y="124"/>
                  </a:lnTo>
                  <a:lnTo>
                    <a:pt x="2" y="130"/>
                  </a:lnTo>
                  <a:lnTo>
                    <a:pt x="0" y="138"/>
                  </a:lnTo>
                  <a:lnTo>
                    <a:pt x="0" y="144"/>
                  </a:lnTo>
                  <a:lnTo>
                    <a:pt x="0" y="358"/>
                  </a:lnTo>
                  <a:lnTo>
                    <a:pt x="0" y="358"/>
                  </a:lnTo>
                  <a:lnTo>
                    <a:pt x="0" y="366"/>
                  </a:lnTo>
                  <a:lnTo>
                    <a:pt x="2" y="372"/>
                  </a:lnTo>
                  <a:lnTo>
                    <a:pt x="6" y="378"/>
                  </a:lnTo>
                  <a:lnTo>
                    <a:pt x="10" y="384"/>
                  </a:lnTo>
                  <a:lnTo>
                    <a:pt x="16" y="388"/>
                  </a:lnTo>
                  <a:lnTo>
                    <a:pt x="22" y="392"/>
                  </a:lnTo>
                  <a:lnTo>
                    <a:pt x="28" y="394"/>
                  </a:lnTo>
                  <a:lnTo>
                    <a:pt x="36" y="394"/>
                  </a:lnTo>
                  <a:lnTo>
                    <a:pt x="328" y="394"/>
                  </a:lnTo>
                  <a:lnTo>
                    <a:pt x="328" y="394"/>
                  </a:lnTo>
                  <a:lnTo>
                    <a:pt x="334" y="394"/>
                  </a:lnTo>
                  <a:lnTo>
                    <a:pt x="342" y="392"/>
                  </a:lnTo>
                  <a:lnTo>
                    <a:pt x="348" y="388"/>
                  </a:lnTo>
                  <a:lnTo>
                    <a:pt x="354" y="384"/>
                  </a:lnTo>
                  <a:lnTo>
                    <a:pt x="358" y="378"/>
                  </a:lnTo>
                  <a:lnTo>
                    <a:pt x="362" y="372"/>
                  </a:lnTo>
                  <a:lnTo>
                    <a:pt x="364" y="366"/>
                  </a:lnTo>
                  <a:lnTo>
                    <a:pt x="364" y="358"/>
                  </a:lnTo>
                  <a:lnTo>
                    <a:pt x="364" y="144"/>
                  </a:lnTo>
                  <a:lnTo>
                    <a:pt x="364" y="144"/>
                  </a:lnTo>
                  <a:lnTo>
                    <a:pt x="364" y="138"/>
                  </a:lnTo>
                  <a:lnTo>
                    <a:pt x="362" y="130"/>
                  </a:lnTo>
                  <a:lnTo>
                    <a:pt x="358" y="124"/>
                  </a:lnTo>
                  <a:lnTo>
                    <a:pt x="354" y="118"/>
                  </a:lnTo>
                  <a:lnTo>
                    <a:pt x="348" y="114"/>
                  </a:lnTo>
                  <a:lnTo>
                    <a:pt x="342" y="110"/>
                  </a:lnTo>
                  <a:lnTo>
                    <a:pt x="334" y="108"/>
                  </a:lnTo>
                  <a:lnTo>
                    <a:pt x="328" y="108"/>
                  </a:lnTo>
                  <a:lnTo>
                    <a:pt x="328" y="108"/>
                  </a:lnTo>
                  <a:close/>
                  <a:moveTo>
                    <a:pt x="108" y="230"/>
                  </a:moveTo>
                  <a:lnTo>
                    <a:pt x="108" y="230"/>
                  </a:lnTo>
                  <a:lnTo>
                    <a:pt x="118" y="226"/>
                  </a:lnTo>
                  <a:lnTo>
                    <a:pt x="128" y="220"/>
                  </a:lnTo>
                  <a:lnTo>
                    <a:pt x="134" y="212"/>
                  </a:lnTo>
                  <a:lnTo>
                    <a:pt x="136" y="202"/>
                  </a:lnTo>
                  <a:lnTo>
                    <a:pt x="136" y="202"/>
                  </a:lnTo>
                  <a:lnTo>
                    <a:pt x="134" y="194"/>
                  </a:lnTo>
                  <a:lnTo>
                    <a:pt x="132" y="188"/>
                  </a:lnTo>
                  <a:lnTo>
                    <a:pt x="126" y="182"/>
                  </a:lnTo>
                  <a:lnTo>
                    <a:pt x="120" y="178"/>
                  </a:lnTo>
                  <a:lnTo>
                    <a:pt x="120" y="84"/>
                  </a:lnTo>
                  <a:lnTo>
                    <a:pt x="120" y="84"/>
                  </a:lnTo>
                  <a:lnTo>
                    <a:pt x="122" y="72"/>
                  </a:lnTo>
                  <a:lnTo>
                    <a:pt x="126" y="62"/>
                  </a:lnTo>
                  <a:lnTo>
                    <a:pt x="132" y="52"/>
                  </a:lnTo>
                  <a:lnTo>
                    <a:pt x="140" y="44"/>
                  </a:lnTo>
                  <a:lnTo>
                    <a:pt x="150" y="36"/>
                  </a:lnTo>
                  <a:lnTo>
                    <a:pt x="162" y="32"/>
                  </a:lnTo>
                  <a:lnTo>
                    <a:pt x="172" y="28"/>
                  </a:lnTo>
                  <a:lnTo>
                    <a:pt x="184" y="26"/>
                  </a:lnTo>
                  <a:lnTo>
                    <a:pt x="184" y="26"/>
                  </a:lnTo>
                  <a:lnTo>
                    <a:pt x="196" y="28"/>
                  </a:lnTo>
                  <a:lnTo>
                    <a:pt x="206" y="32"/>
                  </a:lnTo>
                  <a:lnTo>
                    <a:pt x="216" y="36"/>
                  </a:lnTo>
                  <a:lnTo>
                    <a:pt x="226" y="44"/>
                  </a:lnTo>
                  <a:lnTo>
                    <a:pt x="232" y="52"/>
                  </a:lnTo>
                  <a:lnTo>
                    <a:pt x="238" y="62"/>
                  </a:lnTo>
                  <a:lnTo>
                    <a:pt x="242" y="72"/>
                  </a:lnTo>
                  <a:lnTo>
                    <a:pt x="242" y="84"/>
                  </a:lnTo>
                  <a:lnTo>
                    <a:pt x="242" y="176"/>
                  </a:lnTo>
                  <a:lnTo>
                    <a:pt x="242" y="176"/>
                  </a:lnTo>
                  <a:lnTo>
                    <a:pt x="236" y="180"/>
                  </a:lnTo>
                  <a:lnTo>
                    <a:pt x="230" y="186"/>
                  </a:lnTo>
                  <a:lnTo>
                    <a:pt x="228" y="194"/>
                  </a:lnTo>
                  <a:lnTo>
                    <a:pt x="226" y="202"/>
                  </a:lnTo>
                  <a:lnTo>
                    <a:pt x="226" y="202"/>
                  </a:lnTo>
                  <a:lnTo>
                    <a:pt x="228" y="212"/>
                  </a:lnTo>
                  <a:lnTo>
                    <a:pt x="234" y="220"/>
                  </a:lnTo>
                  <a:lnTo>
                    <a:pt x="244" y="226"/>
                  </a:lnTo>
                  <a:lnTo>
                    <a:pt x="254" y="230"/>
                  </a:lnTo>
                  <a:lnTo>
                    <a:pt x="254" y="230"/>
                  </a:lnTo>
                  <a:lnTo>
                    <a:pt x="264" y="226"/>
                  </a:lnTo>
                  <a:lnTo>
                    <a:pt x="274" y="220"/>
                  </a:lnTo>
                  <a:lnTo>
                    <a:pt x="280" y="212"/>
                  </a:lnTo>
                  <a:lnTo>
                    <a:pt x="282" y="202"/>
                  </a:lnTo>
                  <a:lnTo>
                    <a:pt x="282" y="202"/>
                  </a:lnTo>
                  <a:lnTo>
                    <a:pt x="280" y="194"/>
                  </a:lnTo>
                  <a:lnTo>
                    <a:pt x="278" y="188"/>
                  </a:lnTo>
                  <a:lnTo>
                    <a:pt x="274" y="182"/>
                  </a:lnTo>
                  <a:lnTo>
                    <a:pt x="268" y="178"/>
                  </a:lnTo>
                  <a:lnTo>
                    <a:pt x="268" y="84"/>
                  </a:lnTo>
                  <a:lnTo>
                    <a:pt x="268" y="84"/>
                  </a:lnTo>
                  <a:lnTo>
                    <a:pt x="266" y="66"/>
                  </a:lnTo>
                  <a:lnTo>
                    <a:pt x="262" y="52"/>
                  </a:lnTo>
                  <a:lnTo>
                    <a:pt x="254" y="38"/>
                  </a:lnTo>
                  <a:lnTo>
                    <a:pt x="244" y="24"/>
                  </a:lnTo>
                  <a:lnTo>
                    <a:pt x="232" y="14"/>
                  </a:lnTo>
                  <a:lnTo>
                    <a:pt x="216" y="8"/>
                  </a:lnTo>
                  <a:lnTo>
                    <a:pt x="202" y="2"/>
                  </a:lnTo>
                  <a:lnTo>
                    <a:pt x="184" y="0"/>
                  </a:lnTo>
                  <a:lnTo>
                    <a:pt x="184" y="0"/>
                  </a:lnTo>
                  <a:lnTo>
                    <a:pt x="168" y="2"/>
                  </a:lnTo>
                  <a:lnTo>
                    <a:pt x="152" y="8"/>
                  </a:lnTo>
                  <a:lnTo>
                    <a:pt x="136" y="14"/>
                  </a:lnTo>
                  <a:lnTo>
                    <a:pt x="122" y="24"/>
                  </a:lnTo>
                  <a:lnTo>
                    <a:pt x="112" y="38"/>
                  </a:lnTo>
                  <a:lnTo>
                    <a:pt x="102" y="52"/>
                  </a:lnTo>
                  <a:lnTo>
                    <a:pt x="96" y="66"/>
                  </a:lnTo>
                  <a:lnTo>
                    <a:pt x="94" y="84"/>
                  </a:lnTo>
                  <a:lnTo>
                    <a:pt x="94" y="178"/>
                  </a:lnTo>
                  <a:lnTo>
                    <a:pt x="94" y="178"/>
                  </a:lnTo>
                  <a:lnTo>
                    <a:pt x="88" y="182"/>
                  </a:lnTo>
                  <a:lnTo>
                    <a:pt x="84" y="188"/>
                  </a:lnTo>
                  <a:lnTo>
                    <a:pt x="82" y="194"/>
                  </a:lnTo>
                  <a:lnTo>
                    <a:pt x="80" y="202"/>
                  </a:lnTo>
                  <a:lnTo>
                    <a:pt x="80" y="202"/>
                  </a:lnTo>
                  <a:lnTo>
                    <a:pt x="82" y="212"/>
                  </a:lnTo>
                  <a:lnTo>
                    <a:pt x="88" y="220"/>
                  </a:lnTo>
                  <a:lnTo>
                    <a:pt x="98" y="226"/>
                  </a:lnTo>
                  <a:lnTo>
                    <a:pt x="108" y="230"/>
                  </a:lnTo>
                  <a:lnTo>
                    <a:pt x="108" y="230"/>
                  </a:lnTo>
                  <a:close/>
                  <a:moveTo>
                    <a:pt x="138" y="134"/>
                  </a:moveTo>
                  <a:lnTo>
                    <a:pt x="224" y="134"/>
                  </a:lnTo>
                  <a:lnTo>
                    <a:pt x="224" y="108"/>
                  </a:lnTo>
                  <a:lnTo>
                    <a:pt x="138" y="108"/>
                  </a:lnTo>
                  <a:lnTo>
                    <a:pt x="138" y="134"/>
                  </a:lnTo>
                  <a:close/>
                </a:path>
              </a:pathLst>
            </a:custGeom>
            <a:solidFill>
              <a:schemeClr val="accent2">
                <a:lumMod val="60000"/>
                <a:lumOff val="40000"/>
              </a:schemeClr>
            </a:solidFill>
            <a:ln>
              <a:noFill/>
            </a:ln>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31" name="Rectangle 30"/>
            <p:cNvSpPr/>
            <p:nvPr/>
          </p:nvSpPr>
          <p:spPr bwMode="auto">
            <a:xfrm>
              <a:off x="613009" y="4090848"/>
              <a:ext cx="3602732" cy="2767395"/>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vert="horz" wrap="square" lIns="89606" tIns="47496" rIns="0" bIns="186247" numCol="1" rtlCol="0" anchor="t" anchorCtr="0" compatLnSpc="1">
              <a:prstTxWarp prst="textNoShape">
                <a:avLst/>
              </a:prstTxWarp>
            </a:bodyPr>
            <a:lstStyle/>
            <a:p>
              <a:pPr defTabSz="913612">
                <a:lnSpc>
                  <a:spcPts val="2799"/>
                </a:lnSpc>
              </a:pPr>
              <a:r>
                <a:rPr lang="en-US" sz="1568" spc="100" dirty="0">
                  <a:solidFill>
                    <a:srgbClr val="FBFBFB"/>
                  </a:solidFill>
                  <a:cs typeface="Segoe UI Light" panose="020B0502040204020203" pitchFamily="34" charset="0"/>
                </a:rPr>
                <a:t>Outlook 2016 &amp; mobile app</a:t>
              </a:r>
            </a:p>
            <a:p>
              <a:pPr defTabSz="913612">
                <a:lnSpc>
                  <a:spcPts val="2799"/>
                </a:lnSpc>
              </a:pPr>
              <a:r>
                <a:rPr lang="en-US" sz="1568" spc="100" dirty="0">
                  <a:solidFill>
                    <a:srgbClr val="FBFBFB"/>
                  </a:solidFill>
                  <a:cs typeface="Segoe UI Light" panose="020B0502040204020203" pitchFamily="34" charset="0"/>
                </a:rPr>
                <a:t>Office Graph &amp; Delve integration</a:t>
              </a:r>
            </a:p>
            <a:p>
              <a:pPr defTabSz="913612">
                <a:lnSpc>
                  <a:spcPts val="2799"/>
                </a:lnSpc>
              </a:pPr>
              <a:r>
                <a:rPr lang="en-US" sz="1568" spc="100" dirty="0">
                  <a:solidFill>
                    <a:srgbClr val="FBFBFB"/>
                  </a:solidFill>
                  <a:cs typeface="Segoe UI Light" panose="020B0502040204020203" pitchFamily="34" charset="0"/>
                </a:rPr>
                <a:t>Skype Meet now</a:t>
              </a:r>
            </a:p>
            <a:p>
              <a:pPr defTabSz="913612">
                <a:lnSpc>
                  <a:spcPts val="2799"/>
                </a:lnSpc>
              </a:pPr>
              <a:r>
                <a:rPr lang="en-US" sz="1568" spc="100" dirty="0">
                  <a:solidFill>
                    <a:srgbClr val="FBFBFB"/>
                  </a:solidFill>
                  <a:cs typeface="Segoe UI"/>
                </a:rPr>
                <a:t>Files &amp; pages </a:t>
              </a:r>
              <a:endParaRPr lang="en-US" sz="1568" spc="100" dirty="0">
                <a:solidFill>
                  <a:srgbClr val="FBFBFB"/>
                </a:solidFill>
                <a:cs typeface="Segoe UI Light" panose="020B0502040204020203" pitchFamily="34" charset="0"/>
              </a:endParaRPr>
            </a:p>
            <a:p>
              <a:pPr defTabSz="913612">
                <a:lnSpc>
                  <a:spcPts val="2799"/>
                </a:lnSpc>
              </a:pPr>
              <a:r>
                <a:rPr lang="en-US" sz="1568" spc="100" dirty="0">
                  <a:solidFill>
                    <a:srgbClr val="FBFBFB"/>
                  </a:solidFill>
                  <a:cs typeface="Segoe UI"/>
                </a:rPr>
                <a:t>Invite </a:t>
              </a:r>
              <a:r>
                <a:rPr lang="en-US" sz="1568" spc="100" dirty="0">
                  <a:solidFill>
                    <a:srgbClr val="FBFBFB"/>
                  </a:solidFill>
                  <a:cs typeface="Segoe UI Light" panose="020B0502040204020203" pitchFamily="34" charset="0"/>
                </a:rPr>
                <a:t>guest users</a:t>
              </a:r>
            </a:p>
            <a:p>
              <a:pPr defTabSz="913612">
                <a:lnSpc>
                  <a:spcPts val="2799"/>
                </a:lnSpc>
              </a:pPr>
              <a:r>
                <a:rPr lang="en-US" sz="1568" spc="100" dirty="0">
                  <a:solidFill>
                    <a:srgbClr val="FBFBFB"/>
                  </a:solidFill>
                  <a:cs typeface="Segoe UI Light" panose="020B0502040204020203" pitchFamily="34" charset="0"/>
                </a:rPr>
                <a:t>Dynamics CRM</a:t>
              </a:r>
            </a:p>
            <a:p>
              <a:pPr defTabSz="913612">
                <a:lnSpc>
                  <a:spcPts val="2799"/>
                </a:lnSpc>
              </a:pPr>
              <a:r>
                <a:rPr lang="en-US" sz="1568" spc="100" dirty="0">
                  <a:solidFill>
                    <a:srgbClr val="FBFBFB"/>
                  </a:solidFill>
                  <a:cs typeface="Segoe UI Light" panose="020B0502040204020203" pitchFamily="34" charset="0"/>
                </a:rPr>
                <a:t>Extensible to third party apps</a:t>
              </a:r>
            </a:p>
          </p:txBody>
        </p:sp>
      </p:grpSp>
      <p:grpSp>
        <p:nvGrpSpPr>
          <p:cNvPr id="11" name="Group 10"/>
          <p:cNvGrpSpPr/>
          <p:nvPr/>
        </p:nvGrpSpPr>
        <p:grpSpPr>
          <a:xfrm>
            <a:off x="4605691" y="3251939"/>
            <a:ext cx="3952385" cy="3576479"/>
            <a:chOff x="4581044" y="3344884"/>
            <a:chExt cx="4032689" cy="3649145"/>
          </a:xfrm>
        </p:grpSpPr>
        <p:sp>
          <p:nvSpPr>
            <p:cNvPr id="28" name="Rectangle 27"/>
            <p:cNvSpPr/>
            <p:nvPr/>
          </p:nvSpPr>
          <p:spPr bwMode="auto">
            <a:xfrm>
              <a:off x="4581044" y="3344884"/>
              <a:ext cx="4032689" cy="3649145"/>
            </a:xfrm>
            <a:prstGeom prst="rect">
              <a:avLst/>
            </a:prstGeom>
            <a:solidFill>
              <a:schemeClr val="bg2">
                <a:lumMod val="75000"/>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29" tIns="116450" rIns="179129" bIns="116450" numCol="1" spcCol="0" rtlCol="0" fromWordArt="0" anchor="t" anchorCtr="0" forceAA="0" compatLnSpc="1">
              <a:prstTxWarp prst="textNoShape">
                <a:avLst/>
              </a:prstTxWarp>
              <a:noAutofit/>
            </a:bodyPr>
            <a:lstStyle/>
            <a:p>
              <a:pPr defTabSz="913479">
                <a:lnSpc>
                  <a:spcPct val="90000"/>
                </a:lnSpc>
                <a:spcBef>
                  <a:spcPts val="1173"/>
                </a:spcBef>
              </a:pPr>
              <a:endParaRPr lang="en-US" sz="1999" dirty="0">
                <a:solidFill>
                  <a:srgbClr val="FFFFFF"/>
                </a:solidFill>
              </a:endParaRPr>
            </a:p>
          </p:txBody>
        </p:sp>
        <p:sp>
          <p:nvSpPr>
            <p:cNvPr id="19" name="Rectangle 18"/>
            <p:cNvSpPr/>
            <p:nvPr/>
          </p:nvSpPr>
          <p:spPr>
            <a:xfrm>
              <a:off x="5153042" y="3519511"/>
              <a:ext cx="2661909" cy="461613"/>
            </a:xfrm>
            <a:prstGeom prst="rect">
              <a:avLst/>
            </a:prstGeom>
          </p:spPr>
          <p:txBody>
            <a:bodyPr wrap="none" lIns="89590" tIns="44794" rIns="89590" bIns="44794">
              <a:spAutoFit/>
            </a:bodyPr>
            <a:lstStyle/>
            <a:p>
              <a:pPr marL="0" lvl="1" defTabSz="914005"/>
              <a:r>
                <a:rPr lang="en-US" sz="2352" dirty="0">
                  <a:gradFill>
                    <a:gsLst>
                      <a:gs pos="1250">
                        <a:srgbClr val="FFFFFF"/>
                      </a:gs>
                      <a:gs pos="100000">
                        <a:srgbClr val="FFFFFF"/>
                      </a:gs>
                    </a:gsLst>
                    <a:lin ang="5400000" scaled="0"/>
                  </a:gradFill>
                </a:rPr>
                <a:t>ADMINISTRATION</a:t>
              </a:r>
            </a:p>
          </p:txBody>
        </p:sp>
        <p:sp>
          <p:nvSpPr>
            <p:cNvPr id="18" name="Freeform 5"/>
            <p:cNvSpPr>
              <a:spLocks/>
            </p:cNvSpPr>
            <p:nvPr/>
          </p:nvSpPr>
          <p:spPr bwMode="auto">
            <a:xfrm>
              <a:off x="4737097" y="3532435"/>
              <a:ext cx="307767" cy="485294"/>
            </a:xfrm>
            <a:custGeom>
              <a:avLst/>
              <a:gdLst>
                <a:gd name="T0" fmla="*/ 268 w 286"/>
                <a:gd name="T1" fmla="*/ 142 h 372"/>
                <a:gd name="T2" fmla="*/ 254 w 286"/>
                <a:gd name="T3" fmla="*/ 146 h 372"/>
                <a:gd name="T4" fmla="*/ 128 w 286"/>
                <a:gd name="T5" fmla="*/ 320 h 372"/>
                <a:gd name="T6" fmla="*/ 128 w 286"/>
                <a:gd name="T7" fmla="*/ 322 h 372"/>
                <a:gd name="T8" fmla="*/ 102 w 286"/>
                <a:gd name="T9" fmla="*/ 342 h 372"/>
                <a:gd name="T10" fmla="*/ 70 w 286"/>
                <a:gd name="T11" fmla="*/ 344 h 372"/>
                <a:gd name="T12" fmla="*/ 50 w 286"/>
                <a:gd name="T13" fmla="*/ 334 h 372"/>
                <a:gd name="T14" fmla="*/ 30 w 286"/>
                <a:gd name="T15" fmla="*/ 308 h 372"/>
                <a:gd name="T16" fmla="*/ 28 w 286"/>
                <a:gd name="T17" fmla="*/ 276 h 372"/>
                <a:gd name="T18" fmla="*/ 36 w 286"/>
                <a:gd name="T19" fmla="*/ 256 h 372"/>
                <a:gd name="T20" fmla="*/ 36 w 286"/>
                <a:gd name="T21" fmla="*/ 256 h 372"/>
                <a:gd name="T22" fmla="*/ 196 w 286"/>
                <a:gd name="T23" fmla="*/ 36 h 372"/>
                <a:gd name="T24" fmla="*/ 216 w 286"/>
                <a:gd name="T25" fmla="*/ 26 h 372"/>
                <a:gd name="T26" fmla="*/ 238 w 286"/>
                <a:gd name="T27" fmla="*/ 28 h 372"/>
                <a:gd name="T28" fmla="*/ 250 w 286"/>
                <a:gd name="T29" fmla="*/ 38 h 372"/>
                <a:gd name="T30" fmla="*/ 258 w 286"/>
                <a:gd name="T31" fmla="*/ 56 h 372"/>
                <a:gd name="T32" fmla="*/ 256 w 286"/>
                <a:gd name="T33" fmla="*/ 78 h 372"/>
                <a:gd name="T34" fmla="*/ 140 w 286"/>
                <a:gd name="T35" fmla="*/ 240 h 372"/>
                <a:gd name="T36" fmla="*/ 140 w 286"/>
                <a:gd name="T37" fmla="*/ 240 h 372"/>
                <a:gd name="T38" fmla="*/ 132 w 286"/>
                <a:gd name="T39" fmla="*/ 248 h 372"/>
                <a:gd name="T40" fmla="*/ 114 w 286"/>
                <a:gd name="T41" fmla="*/ 246 h 372"/>
                <a:gd name="T42" fmla="*/ 108 w 286"/>
                <a:gd name="T43" fmla="*/ 236 h 372"/>
                <a:gd name="T44" fmla="*/ 110 w 286"/>
                <a:gd name="T45" fmla="*/ 222 h 372"/>
                <a:gd name="T46" fmla="*/ 194 w 286"/>
                <a:gd name="T47" fmla="*/ 106 h 372"/>
                <a:gd name="T48" fmla="*/ 194 w 286"/>
                <a:gd name="T49" fmla="*/ 92 h 372"/>
                <a:gd name="T50" fmla="*/ 186 w 286"/>
                <a:gd name="T51" fmla="*/ 86 h 372"/>
                <a:gd name="T52" fmla="*/ 174 w 286"/>
                <a:gd name="T53" fmla="*/ 90 h 372"/>
                <a:gd name="T54" fmla="*/ 88 w 286"/>
                <a:gd name="T55" fmla="*/ 208 h 372"/>
                <a:gd name="T56" fmla="*/ 88 w 286"/>
                <a:gd name="T57" fmla="*/ 208 h 372"/>
                <a:gd name="T58" fmla="*/ 82 w 286"/>
                <a:gd name="T59" fmla="*/ 232 h 372"/>
                <a:gd name="T60" fmla="*/ 88 w 286"/>
                <a:gd name="T61" fmla="*/ 256 h 372"/>
                <a:gd name="T62" fmla="*/ 98 w 286"/>
                <a:gd name="T63" fmla="*/ 268 h 372"/>
                <a:gd name="T64" fmla="*/ 122 w 286"/>
                <a:gd name="T65" fmla="*/ 276 h 372"/>
                <a:gd name="T66" fmla="*/ 146 w 286"/>
                <a:gd name="T67" fmla="*/ 270 h 372"/>
                <a:gd name="T68" fmla="*/ 160 w 286"/>
                <a:gd name="T69" fmla="*/ 258 h 372"/>
                <a:gd name="T70" fmla="*/ 160 w 286"/>
                <a:gd name="T71" fmla="*/ 256 h 372"/>
                <a:gd name="T72" fmla="*/ 276 w 286"/>
                <a:gd name="T73" fmla="*/ 96 h 372"/>
                <a:gd name="T74" fmla="*/ 286 w 286"/>
                <a:gd name="T75" fmla="*/ 62 h 372"/>
                <a:gd name="T76" fmla="*/ 276 w 286"/>
                <a:gd name="T77" fmla="*/ 30 h 372"/>
                <a:gd name="T78" fmla="*/ 260 w 286"/>
                <a:gd name="T79" fmla="*/ 12 h 372"/>
                <a:gd name="T80" fmla="*/ 224 w 286"/>
                <a:gd name="T81" fmla="*/ 0 h 372"/>
                <a:gd name="T82" fmla="*/ 190 w 286"/>
                <a:gd name="T83" fmla="*/ 8 h 372"/>
                <a:gd name="T84" fmla="*/ 172 w 286"/>
                <a:gd name="T85" fmla="*/ 24 h 372"/>
                <a:gd name="T86" fmla="*/ 14 w 286"/>
                <a:gd name="T87" fmla="*/ 242 h 372"/>
                <a:gd name="T88" fmla="*/ 14 w 286"/>
                <a:gd name="T89" fmla="*/ 244 h 372"/>
                <a:gd name="T90" fmla="*/ 2 w 286"/>
                <a:gd name="T91" fmla="*/ 274 h 372"/>
                <a:gd name="T92" fmla="*/ 6 w 286"/>
                <a:gd name="T93" fmla="*/ 318 h 372"/>
                <a:gd name="T94" fmla="*/ 34 w 286"/>
                <a:gd name="T95" fmla="*/ 356 h 372"/>
                <a:gd name="T96" fmla="*/ 62 w 286"/>
                <a:gd name="T97" fmla="*/ 370 h 372"/>
                <a:gd name="T98" fmla="*/ 108 w 286"/>
                <a:gd name="T99" fmla="*/ 368 h 372"/>
                <a:gd name="T100" fmla="*/ 146 w 286"/>
                <a:gd name="T101" fmla="*/ 342 h 372"/>
                <a:gd name="T102" fmla="*/ 146 w 286"/>
                <a:gd name="T103" fmla="*/ 342 h 372"/>
                <a:gd name="T104" fmla="*/ 276 w 286"/>
                <a:gd name="T105" fmla="*/ 162 h 372"/>
                <a:gd name="T106" fmla="*/ 276 w 286"/>
                <a:gd name="T107" fmla="*/ 14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6" h="372">
                  <a:moveTo>
                    <a:pt x="272" y="144"/>
                  </a:moveTo>
                  <a:lnTo>
                    <a:pt x="272" y="144"/>
                  </a:lnTo>
                  <a:lnTo>
                    <a:pt x="268" y="142"/>
                  </a:lnTo>
                  <a:lnTo>
                    <a:pt x="262" y="142"/>
                  </a:lnTo>
                  <a:lnTo>
                    <a:pt x="258" y="144"/>
                  </a:lnTo>
                  <a:lnTo>
                    <a:pt x="254" y="146"/>
                  </a:lnTo>
                  <a:lnTo>
                    <a:pt x="128" y="320"/>
                  </a:lnTo>
                  <a:lnTo>
                    <a:pt x="128" y="320"/>
                  </a:lnTo>
                  <a:lnTo>
                    <a:pt x="128" y="320"/>
                  </a:lnTo>
                  <a:lnTo>
                    <a:pt x="128" y="320"/>
                  </a:lnTo>
                  <a:lnTo>
                    <a:pt x="128" y="322"/>
                  </a:lnTo>
                  <a:lnTo>
                    <a:pt x="128" y="322"/>
                  </a:lnTo>
                  <a:lnTo>
                    <a:pt x="120" y="330"/>
                  </a:lnTo>
                  <a:lnTo>
                    <a:pt x="112" y="338"/>
                  </a:lnTo>
                  <a:lnTo>
                    <a:pt x="102" y="342"/>
                  </a:lnTo>
                  <a:lnTo>
                    <a:pt x="92" y="344"/>
                  </a:lnTo>
                  <a:lnTo>
                    <a:pt x="80" y="346"/>
                  </a:lnTo>
                  <a:lnTo>
                    <a:pt x="70" y="344"/>
                  </a:lnTo>
                  <a:lnTo>
                    <a:pt x="60" y="340"/>
                  </a:lnTo>
                  <a:lnTo>
                    <a:pt x="50" y="334"/>
                  </a:lnTo>
                  <a:lnTo>
                    <a:pt x="50" y="334"/>
                  </a:lnTo>
                  <a:lnTo>
                    <a:pt x="40" y="328"/>
                  </a:lnTo>
                  <a:lnTo>
                    <a:pt x="34" y="318"/>
                  </a:lnTo>
                  <a:lnTo>
                    <a:pt x="30" y="308"/>
                  </a:lnTo>
                  <a:lnTo>
                    <a:pt x="26" y="298"/>
                  </a:lnTo>
                  <a:lnTo>
                    <a:pt x="26" y="288"/>
                  </a:lnTo>
                  <a:lnTo>
                    <a:pt x="28" y="276"/>
                  </a:lnTo>
                  <a:lnTo>
                    <a:pt x="32" y="266"/>
                  </a:lnTo>
                  <a:lnTo>
                    <a:pt x="36" y="256"/>
                  </a:lnTo>
                  <a:lnTo>
                    <a:pt x="36" y="256"/>
                  </a:lnTo>
                  <a:lnTo>
                    <a:pt x="36" y="256"/>
                  </a:lnTo>
                  <a:lnTo>
                    <a:pt x="36" y="256"/>
                  </a:lnTo>
                  <a:lnTo>
                    <a:pt x="36" y="256"/>
                  </a:lnTo>
                  <a:lnTo>
                    <a:pt x="192" y="40"/>
                  </a:lnTo>
                  <a:lnTo>
                    <a:pt x="192" y="40"/>
                  </a:lnTo>
                  <a:lnTo>
                    <a:pt x="196" y="36"/>
                  </a:lnTo>
                  <a:lnTo>
                    <a:pt x="202" y="30"/>
                  </a:lnTo>
                  <a:lnTo>
                    <a:pt x="210" y="28"/>
                  </a:lnTo>
                  <a:lnTo>
                    <a:pt x="216" y="26"/>
                  </a:lnTo>
                  <a:lnTo>
                    <a:pt x="224" y="26"/>
                  </a:lnTo>
                  <a:lnTo>
                    <a:pt x="230" y="26"/>
                  </a:lnTo>
                  <a:lnTo>
                    <a:pt x="238" y="28"/>
                  </a:lnTo>
                  <a:lnTo>
                    <a:pt x="244" y="32"/>
                  </a:lnTo>
                  <a:lnTo>
                    <a:pt x="244" y="32"/>
                  </a:lnTo>
                  <a:lnTo>
                    <a:pt x="250" y="38"/>
                  </a:lnTo>
                  <a:lnTo>
                    <a:pt x="254" y="44"/>
                  </a:lnTo>
                  <a:lnTo>
                    <a:pt x="256" y="50"/>
                  </a:lnTo>
                  <a:lnTo>
                    <a:pt x="258" y="56"/>
                  </a:lnTo>
                  <a:lnTo>
                    <a:pt x="260" y="64"/>
                  </a:lnTo>
                  <a:lnTo>
                    <a:pt x="258" y="70"/>
                  </a:lnTo>
                  <a:lnTo>
                    <a:pt x="256" y="78"/>
                  </a:lnTo>
                  <a:lnTo>
                    <a:pt x="252" y="84"/>
                  </a:lnTo>
                  <a:lnTo>
                    <a:pt x="252" y="84"/>
                  </a:lnTo>
                  <a:lnTo>
                    <a:pt x="140" y="240"/>
                  </a:lnTo>
                  <a:lnTo>
                    <a:pt x="140" y="240"/>
                  </a:lnTo>
                  <a:lnTo>
                    <a:pt x="140" y="240"/>
                  </a:lnTo>
                  <a:lnTo>
                    <a:pt x="140" y="240"/>
                  </a:lnTo>
                  <a:lnTo>
                    <a:pt x="138" y="242"/>
                  </a:lnTo>
                  <a:lnTo>
                    <a:pt x="138" y="242"/>
                  </a:lnTo>
                  <a:lnTo>
                    <a:pt x="132" y="248"/>
                  </a:lnTo>
                  <a:lnTo>
                    <a:pt x="126" y="250"/>
                  </a:lnTo>
                  <a:lnTo>
                    <a:pt x="120" y="250"/>
                  </a:lnTo>
                  <a:lnTo>
                    <a:pt x="114" y="246"/>
                  </a:lnTo>
                  <a:lnTo>
                    <a:pt x="114" y="246"/>
                  </a:lnTo>
                  <a:lnTo>
                    <a:pt x="110" y="242"/>
                  </a:lnTo>
                  <a:lnTo>
                    <a:pt x="108" y="236"/>
                  </a:lnTo>
                  <a:lnTo>
                    <a:pt x="108" y="228"/>
                  </a:lnTo>
                  <a:lnTo>
                    <a:pt x="110" y="222"/>
                  </a:lnTo>
                  <a:lnTo>
                    <a:pt x="110" y="222"/>
                  </a:lnTo>
                  <a:lnTo>
                    <a:pt x="112" y="220"/>
                  </a:lnTo>
                  <a:lnTo>
                    <a:pt x="194" y="106"/>
                  </a:lnTo>
                  <a:lnTo>
                    <a:pt x="194" y="106"/>
                  </a:lnTo>
                  <a:lnTo>
                    <a:pt x="196" y="102"/>
                  </a:lnTo>
                  <a:lnTo>
                    <a:pt x="196" y="96"/>
                  </a:lnTo>
                  <a:lnTo>
                    <a:pt x="194" y="92"/>
                  </a:lnTo>
                  <a:lnTo>
                    <a:pt x="192" y="88"/>
                  </a:lnTo>
                  <a:lnTo>
                    <a:pt x="192" y="88"/>
                  </a:lnTo>
                  <a:lnTo>
                    <a:pt x="186" y="86"/>
                  </a:lnTo>
                  <a:lnTo>
                    <a:pt x="182" y="86"/>
                  </a:lnTo>
                  <a:lnTo>
                    <a:pt x="176" y="88"/>
                  </a:lnTo>
                  <a:lnTo>
                    <a:pt x="174" y="90"/>
                  </a:lnTo>
                  <a:lnTo>
                    <a:pt x="90" y="206"/>
                  </a:lnTo>
                  <a:lnTo>
                    <a:pt x="90" y="206"/>
                  </a:lnTo>
                  <a:lnTo>
                    <a:pt x="88" y="208"/>
                  </a:lnTo>
                  <a:lnTo>
                    <a:pt x="88" y="208"/>
                  </a:lnTo>
                  <a:lnTo>
                    <a:pt x="88" y="208"/>
                  </a:lnTo>
                  <a:lnTo>
                    <a:pt x="88" y="208"/>
                  </a:lnTo>
                  <a:lnTo>
                    <a:pt x="84" y="216"/>
                  </a:lnTo>
                  <a:lnTo>
                    <a:pt x="82" y="224"/>
                  </a:lnTo>
                  <a:lnTo>
                    <a:pt x="82" y="232"/>
                  </a:lnTo>
                  <a:lnTo>
                    <a:pt x="82" y="240"/>
                  </a:lnTo>
                  <a:lnTo>
                    <a:pt x="84" y="248"/>
                  </a:lnTo>
                  <a:lnTo>
                    <a:pt x="88" y="256"/>
                  </a:lnTo>
                  <a:lnTo>
                    <a:pt x="92" y="262"/>
                  </a:lnTo>
                  <a:lnTo>
                    <a:pt x="98" y="268"/>
                  </a:lnTo>
                  <a:lnTo>
                    <a:pt x="98" y="268"/>
                  </a:lnTo>
                  <a:lnTo>
                    <a:pt x="106" y="272"/>
                  </a:lnTo>
                  <a:lnTo>
                    <a:pt x="114" y="274"/>
                  </a:lnTo>
                  <a:lnTo>
                    <a:pt x="122" y="276"/>
                  </a:lnTo>
                  <a:lnTo>
                    <a:pt x="132" y="276"/>
                  </a:lnTo>
                  <a:lnTo>
                    <a:pt x="138" y="274"/>
                  </a:lnTo>
                  <a:lnTo>
                    <a:pt x="146" y="270"/>
                  </a:lnTo>
                  <a:lnTo>
                    <a:pt x="154" y="264"/>
                  </a:lnTo>
                  <a:lnTo>
                    <a:pt x="160" y="258"/>
                  </a:lnTo>
                  <a:lnTo>
                    <a:pt x="160" y="258"/>
                  </a:lnTo>
                  <a:lnTo>
                    <a:pt x="160" y="256"/>
                  </a:lnTo>
                  <a:lnTo>
                    <a:pt x="160" y="256"/>
                  </a:lnTo>
                  <a:lnTo>
                    <a:pt x="160" y="256"/>
                  </a:lnTo>
                  <a:lnTo>
                    <a:pt x="160" y="256"/>
                  </a:lnTo>
                  <a:lnTo>
                    <a:pt x="276" y="96"/>
                  </a:lnTo>
                  <a:lnTo>
                    <a:pt x="276" y="96"/>
                  </a:lnTo>
                  <a:lnTo>
                    <a:pt x="280" y="86"/>
                  </a:lnTo>
                  <a:lnTo>
                    <a:pt x="284" y="74"/>
                  </a:lnTo>
                  <a:lnTo>
                    <a:pt x="286" y="62"/>
                  </a:lnTo>
                  <a:lnTo>
                    <a:pt x="284" y="50"/>
                  </a:lnTo>
                  <a:lnTo>
                    <a:pt x="280" y="40"/>
                  </a:lnTo>
                  <a:lnTo>
                    <a:pt x="276" y="30"/>
                  </a:lnTo>
                  <a:lnTo>
                    <a:pt x="268" y="20"/>
                  </a:lnTo>
                  <a:lnTo>
                    <a:pt x="260" y="12"/>
                  </a:lnTo>
                  <a:lnTo>
                    <a:pt x="260" y="12"/>
                  </a:lnTo>
                  <a:lnTo>
                    <a:pt x="248" y="4"/>
                  </a:lnTo>
                  <a:lnTo>
                    <a:pt x="236" y="0"/>
                  </a:lnTo>
                  <a:lnTo>
                    <a:pt x="224" y="0"/>
                  </a:lnTo>
                  <a:lnTo>
                    <a:pt x="212" y="0"/>
                  </a:lnTo>
                  <a:lnTo>
                    <a:pt x="200" y="2"/>
                  </a:lnTo>
                  <a:lnTo>
                    <a:pt x="190" y="8"/>
                  </a:lnTo>
                  <a:lnTo>
                    <a:pt x="180" y="16"/>
                  </a:lnTo>
                  <a:lnTo>
                    <a:pt x="172" y="24"/>
                  </a:lnTo>
                  <a:lnTo>
                    <a:pt x="172" y="24"/>
                  </a:lnTo>
                  <a:lnTo>
                    <a:pt x="172" y="24"/>
                  </a:lnTo>
                  <a:lnTo>
                    <a:pt x="14" y="242"/>
                  </a:lnTo>
                  <a:lnTo>
                    <a:pt x="14" y="242"/>
                  </a:lnTo>
                  <a:lnTo>
                    <a:pt x="14" y="244"/>
                  </a:lnTo>
                  <a:lnTo>
                    <a:pt x="14" y="244"/>
                  </a:lnTo>
                  <a:lnTo>
                    <a:pt x="14" y="244"/>
                  </a:lnTo>
                  <a:lnTo>
                    <a:pt x="14" y="244"/>
                  </a:lnTo>
                  <a:lnTo>
                    <a:pt x="6" y="258"/>
                  </a:lnTo>
                  <a:lnTo>
                    <a:pt x="2" y="274"/>
                  </a:lnTo>
                  <a:lnTo>
                    <a:pt x="0" y="288"/>
                  </a:lnTo>
                  <a:lnTo>
                    <a:pt x="2" y="304"/>
                  </a:lnTo>
                  <a:lnTo>
                    <a:pt x="6" y="318"/>
                  </a:lnTo>
                  <a:lnTo>
                    <a:pt x="12" y="332"/>
                  </a:lnTo>
                  <a:lnTo>
                    <a:pt x="22" y="346"/>
                  </a:lnTo>
                  <a:lnTo>
                    <a:pt x="34" y="356"/>
                  </a:lnTo>
                  <a:lnTo>
                    <a:pt x="34" y="356"/>
                  </a:lnTo>
                  <a:lnTo>
                    <a:pt x="48" y="364"/>
                  </a:lnTo>
                  <a:lnTo>
                    <a:pt x="62" y="370"/>
                  </a:lnTo>
                  <a:lnTo>
                    <a:pt x="78" y="372"/>
                  </a:lnTo>
                  <a:lnTo>
                    <a:pt x="92" y="370"/>
                  </a:lnTo>
                  <a:lnTo>
                    <a:pt x="108" y="368"/>
                  </a:lnTo>
                  <a:lnTo>
                    <a:pt x="122" y="362"/>
                  </a:lnTo>
                  <a:lnTo>
                    <a:pt x="134" y="352"/>
                  </a:lnTo>
                  <a:lnTo>
                    <a:pt x="146" y="342"/>
                  </a:lnTo>
                  <a:lnTo>
                    <a:pt x="146" y="342"/>
                  </a:lnTo>
                  <a:lnTo>
                    <a:pt x="146" y="342"/>
                  </a:lnTo>
                  <a:lnTo>
                    <a:pt x="146" y="342"/>
                  </a:lnTo>
                  <a:lnTo>
                    <a:pt x="148" y="338"/>
                  </a:lnTo>
                  <a:lnTo>
                    <a:pt x="276" y="162"/>
                  </a:lnTo>
                  <a:lnTo>
                    <a:pt x="276" y="162"/>
                  </a:lnTo>
                  <a:lnTo>
                    <a:pt x="278" y="158"/>
                  </a:lnTo>
                  <a:lnTo>
                    <a:pt x="278" y="152"/>
                  </a:lnTo>
                  <a:lnTo>
                    <a:pt x="276" y="148"/>
                  </a:lnTo>
                  <a:lnTo>
                    <a:pt x="272" y="144"/>
                  </a:lnTo>
                  <a:lnTo>
                    <a:pt x="272" y="144"/>
                  </a:lnTo>
                  <a:close/>
                </a:path>
              </a:pathLst>
            </a:custGeom>
            <a:solidFill>
              <a:schemeClr val="accent2">
                <a:lumMod val="60000"/>
                <a:lumOff val="40000"/>
              </a:schemeClr>
            </a:solidFill>
            <a:ln>
              <a:noFill/>
            </a:ln>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48" name="Rectangle 47"/>
            <p:cNvSpPr/>
            <p:nvPr/>
          </p:nvSpPr>
          <p:spPr bwMode="auto">
            <a:xfrm>
              <a:off x="5151258" y="4090848"/>
              <a:ext cx="3410851" cy="2767395"/>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vert="horz" wrap="square" lIns="89606" tIns="47496" rIns="0" bIns="186247" numCol="1" rtlCol="0" anchor="t" anchorCtr="0" compatLnSpc="1">
              <a:prstTxWarp prst="textNoShape">
                <a:avLst/>
              </a:prstTxWarp>
            </a:bodyPr>
            <a:lstStyle/>
            <a:p>
              <a:pPr defTabSz="913612">
                <a:lnSpc>
                  <a:spcPts val="2799"/>
                </a:lnSpc>
              </a:pPr>
              <a:r>
                <a:rPr lang="en-US" sz="1568" spc="100" dirty="0">
                  <a:solidFill>
                    <a:srgbClr val="FBFBFB"/>
                  </a:solidFill>
                  <a:cs typeface="Segoe UI Light" panose="020B0502040204020203" pitchFamily="34" charset="0"/>
                </a:rPr>
                <a:t>eDiscovery &amp; legal hold</a:t>
              </a:r>
            </a:p>
            <a:p>
              <a:pPr defTabSz="913612">
                <a:lnSpc>
                  <a:spcPts val="2799"/>
                </a:lnSpc>
              </a:pPr>
              <a:r>
                <a:rPr lang="en-US" sz="1568" spc="100" dirty="0">
                  <a:solidFill>
                    <a:srgbClr val="FBFBFB"/>
                  </a:solidFill>
                  <a:cs typeface="Segoe UI Light" panose="020B0502040204020203" pitchFamily="34" charset="0"/>
                </a:rPr>
                <a:t>Data Loss Prevention</a:t>
              </a:r>
            </a:p>
            <a:p>
              <a:pPr defTabSz="913612">
                <a:lnSpc>
                  <a:spcPts val="2799"/>
                </a:lnSpc>
              </a:pPr>
              <a:r>
                <a:rPr lang="en-US" sz="1568" spc="100" dirty="0">
                  <a:solidFill>
                    <a:srgbClr val="FBFBFB"/>
                  </a:solidFill>
                  <a:cs typeface="Segoe UI Light" panose="020B0502040204020203" pitchFamily="34" charset="0"/>
                </a:rPr>
                <a:t>Soft-delete &amp; restore</a:t>
              </a:r>
            </a:p>
            <a:p>
              <a:pPr defTabSz="913612">
                <a:lnSpc>
                  <a:spcPts val="2799"/>
                </a:lnSpc>
              </a:pPr>
              <a:r>
                <a:rPr lang="en-US" sz="1568" dirty="0">
                  <a:solidFill>
                    <a:srgbClr val="FFFFFF"/>
                  </a:solidFill>
                </a:rPr>
                <a:t>GAL activity monitoring</a:t>
              </a:r>
              <a:endParaRPr lang="en-US" sz="1568" spc="100" dirty="0">
                <a:solidFill>
                  <a:srgbClr val="FBFBFB"/>
                </a:solidFill>
                <a:cs typeface="Segoe UI Light" panose="020B0502040204020203" pitchFamily="34" charset="0"/>
              </a:endParaRPr>
            </a:p>
            <a:p>
              <a:pPr defTabSz="913612">
                <a:lnSpc>
                  <a:spcPts val="2799"/>
                </a:lnSpc>
              </a:pPr>
              <a:r>
                <a:rPr lang="en-US" sz="1568" spc="100" dirty="0">
                  <a:solidFill>
                    <a:srgbClr val="FBFBFB"/>
                  </a:solidFill>
                  <a:cs typeface="Segoe UI Light" panose="020B0502040204020203" pitchFamily="34" charset="0"/>
                </a:rPr>
                <a:t>Expire inactive groups</a:t>
              </a:r>
            </a:p>
            <a:p>
              <a:pPr defTabSz="913612">
                <a:lnSpc>
                  <a:spcPts val="2799"/>
                </a:lnSpc>
              </a:pPr>
              <a:r>
                <a:rPr lang="en-US" sz="1568" spc="100" dirty="0">
                  <a:solidFill>
                    <a:srgbClr val="FBFBFB"/>
                  </a:solidFill>
                  <a:cs typeface="Segoe UI Light" panose="020B0502040204020203" pitchFamily="34" charset="0"/>
                </a:rPr>
                <a:t>Azure Active Directory Connect</a:t>
              </a:r>
            </a:p>
            <a:p>
              <a:pPr defTabSz="913612">
                <a:lnSpc>
                  <a:spcPts val="2799"/>
                </a:lnSpc>
              </a:pPr>
              <a:r>
                <a:rPr lang="en-US" sz="1568" spc="100" dirty="0">
                  <a:solidFill>
                    <a:srgbClr val="FBFBFB"/>
                  </a:solidFill>
                  <a:cs typeface="Segoe UI Light" panose="020B0502040204020203" pitchFamily="34" charset="0"/>
                </a:rPr>
                <a:t>Additional AAD improvements</a:t>
              </a:r>
            </a:p>
          </p:txBody>
        </p:sp>
      </p:grpSp>
      <p:grpSp>
        <p:nvGrpSpPr>
          <p:cNvPr id="9" name="Group 8"/>
          <p:cNvGrpSpPr/>
          <p:nvPr/>
        </p:nvGrpSpPr>
        <p:grpSpPr>
          <a:xfrm>
            <a:off x="8790285" y="3251939"/>
            <a:ext cx="3292996" cy="3576479"/>
            <a:chOff x="8908157" y="3345557"/>
            <a:chExt cx="3359902" cy="3649145"/>
          </a:xfrm>
        </p:grpSpPr>
        <p:grpSp>
          <p:nvGrpSpPr>
            <p:cNvPr id="8" name="Group 7"/>
            <p:cNvGrpSpPr/>
            <p:nvPr/>
          </p:nvGrpSpPr>
          <p:grpSpPr>
            <a:xfrm>
              <a:off x="8908157" y="3345557"/>
              <a:ext cx="3359902" cy="3649145"/>
              <a:chOff x="8908157" y="3340795"/>
              <a:chExt cx="3359902" cy="3649145"/>
            </a:xfrm>
          </p:grpSpPr>
          <p:sp>
            <p:nvSpPr>
              <p:cNvPr id="24" name="Rectangle 23"/>
              <p:cNvSpPr/>
              <p:nvPr/>
            </p:nvSpPr>
            <p:spPr bwMode="auto">
              <a:xfrm>
                <a:off x="8908157" y="3340795"/>
                <a:ext cx="3359902" cy="3649145"/>
              </a:xfrm>
              <a:prstGeom prst="rect">
                <a:avLst/>
              </a:prstGeom>
              <a:solidFill>
                <a:schemeClr val="bg2">
                  <a:lumMod val="75000"/>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29" tIns="116450" rIns="179129" bIns="116450" numCol="1" spcCol="0" rtlCol="0" fromWordArt="0" anchor="t" anchorCtr="0" forceAA="0" compatLnSpc="1">
                <a:prstTxWarp prst="textNoShape">
                  <a:avLst/>
                </a:prstTxWarp>
                <a:noAutofit/>
              </a:bodyPr>
              <a:lstStyle/>
              <a:p>
                <a:pPr defTabSz="913479">
                  <a:lnSpc>
                    <a:spcPct val="90000"/>
                  </a:lnSpc>
                  <a:spcBef>
                    <a:spcPts val="1173"/>
                  </a:spcBef>
                </a:pPr>
                <a:endParaRPr lang="en-US" sz="1999" dirty="0">
                  <a:solidFill>
                    <a:srgbClr val="FFFFFF"/>
                  </a:solidFill>
                </a:endParaRPr>
              </a:p>
            </p:txBody>
          </p:sp>
          <p:sp>
            <p:nvSpPr>
              <p:cNvPr id="26" name="Title 10"/>
              <p:cNvSpPr txBox="1">
                <a:spLocks/>
              </p:cNvSpPr>
              <p:nvPr/>
            </p:nvSpPr>
            <p:spPr>
              <a:xfrm>
                <a:off x="9588765" y="3562605"/>
                <a:ext cx="2626425" cy="567609"/>
              </a:xfrm>
              <a:prstGeom prst="rect">
                <a:avLst/>
              </a:prstGeom>
            </p:spPr>
            <p:txBody>
              <a:bodyPr lIns="89606"/>
              <a:lstStyle>
                <a:lvl1pPr algn="l" defTabSz="914228" rtl="0" eaLnBrk="1" latinLnBrk="0" hangingPunct="1">
                  <a:spcBef>
                    <a:spcPct val="0"/>
                  </a:spcBef>
                  <a:buNone/>
                  <a:defRPr sz="7200" kern="1200">
                    <a:solidFill>
                      <a:srgbClr val="00A9CB"/>
                    </a:solidFill>
                    <a:latin typeface="+mj-lt"/>
                    <a:ea typeface="+mj-ea"/>
                    <a:cs typeface="+mj-cs"/>
                  </a:defRPr>
                </a:lvl1pPr>
              </a:lstStyle>
              <a:p>
                <a:pPr marL="0" lvl="1" defTabSz="914005"/>
                <a:r>
                  <a:rPr lang="en-US" sz="2352" dirty="0">
                    <a:gradFill>
                      <a:gsLst>
                        <a:gs pos="1250">
                          <a:srgbClr val="FFFFFF"/>
                        </a:gs>
                        <a:gs pos="100000">
                          <a:srgbClr val="FFFFFF"/>
                        </a:gs>
                      </a:gsLst>
                      <a:lin ang="5400000" scaled="0"/>
                    </a:gradFill>
                  </a:rPr>
                  <a:t>EXTENSIBILITY</a:t>
                </a:r>
              </a:p>
            </p:txBody>
          </p:sp>
          <p:sp>
            <p:nvSpPr>
              <p:cNvPr id="27" name="Freeform 9"/>
              <p:cNvSpPr>
                <a:spLocks noEditPoints="1"/>
              </p:cNvSpPr>
              <p:nvPr/>
            </p:nvSpPr>
            <p:spPr bwMode="auto">
              <a:xfrm>
                <a:off x="9082862" y="3483138"/>
                <a:ext cx="448978" cy="467836"/>
              </a:xfrm>
              <a:custGeom>
                <a:avLst/>
                <a:gdLst>
                  <a:gd name="T0" fmla="*/ 286 w 364"/>
                  <a:gd name="T1" fmla="*/ 134 h 394"/>
                  <a:gd name="T2" fmla="*/ 332 w 364"/>
                  <a:gd name="T3" fmla="*/ 134 h 394"/>
                  <a:gd name="T4" fmla="*/ 338 w 364"/>
                  <a:gd name="T5" fmla="*/ 144 h 394"/>
                  <a:gd name="T6" fmla="*/ 338 w 364"/>
                  <a:gd name="T7" fmla="*/ 362 h 394"/>
                  <a:gd name="T8" fmla="*/ 328 w 364"/>
                  <a:gd name="T9" fmla="*/ 368 h 394"/>
                  <a:gd name="T10" fmla="*/ 32 w 364"/>
                  <a:gd name="T11" fmla="*/ 368 h 394"/>
                  <a:gd name="T12" fmla="*/ 26 w 364"/>
                  <a:gd name="T13" fmla="*/ 358 h 394"/>
                  <a:gd name="T14" fmla="*/ 26 w 364"/>
                  <a:gd name="T15" fmla="*/ 140 h 394"/>
                  <a:gd name="T16" fmla="*/ 36 w 364"/>
                  <a:gd name="T17" fmla="*/ 134 h 394"/>
                  <a:gd name="T18" fmla="*/ 36 w 364"/>
                  <a:gd name="T19" fmla="*/ 108 h 394"/>
                  <a:gd name="T20" fmla="*/ 22 w 364"/>
                  <a:gd name="T21" fmla="*/ 110 h 394"/>
                  <a:gd name="T22" fmla="*/ 6 w 364"/>
                  <a:gd name="T23" fmla="*/ 124 h 394"/>
                  <a:gd name="T24" fmla="*/ 0 w 364"/>
                  <a:gd name="T25" fmla="*/ 144 h 394"/>
                  <a:gd name="T26" fmla="*/ 0 w 364"/>
                  <a:gd name="T27" fmla="*/ 366 h 394"/>
                  <a:gd name="T28" fmla="*/ 10 w 364"/>
                  <a:gd name="T29" fmla="*/ 384 h 394"/>
                  <a:gd name="T30" fmla="*/ 28 w 364"/>
                  <a:gd name="T31" fmla="*/ 394 h 394"/>
                  <a:gd name="T32" fmla="*/ 328 w 364"/>
                  <a:gd name="T33" fmla="*/ 394 h 394"/>
                  <a:gd name="T34" fmla="*/ 348 w 364"/>
                  <a:gd name="T35" fmla="*/ 388 h 394"/>
                  <a:gd name="T36" fmla="*/ 362 w 364"/>
                  <a:gd name="T37" fmla="*/ 372 h 394"/>
                  <a:gd name="T38" fmla="*/ 364 w 364"/>
                  <a:gd name="T39" fmla="*/ 144 h 394"/>
                  <a:gd name="T40" fmla="*/ 362 w 364"/>
                  <a:gd name="T41" fmla="*/ 130 h 394"/>
                  <a:gd name="T42" fmla="*/ 348 w 364"/>
                  <a:gd name="T43" fmla="*/ 114 h 394"/>
                  <a:gd name="T44" fmla="*/ 328 w 364"/>
                  <a:gd name="T45" fmla="*/ 108 h 394"/>
                  <a:gd name="T46" fmla="*/ 108 w 364"/>
                  <a:gd name="T47" fmla="*/ 230 h 394"/>
                  <a:gd name="T48" fmla="*/ 134 w 364"/>
                  <a:gd name="T49" fmla="*/ 212 h 394"/>
                  <a:gd name="T50" fmla="*/ 134 w 364"/>
                  <a:gd name="T51" fmla="*/ 194 h 394"/>
                  <a:gd name="T52" fmla="*/ 120 w 364"/>
                  <a:gd name="T53" fmla="*/ 178 h 394"/>
                  <a:gd name="T54" fmla="*/ 122 w 364"/>
                  <a:gd name="T55" fmla="*/ 72 h 394"/>
                  <a:gd name="T56" fmla="*/ 140 w 364"/>
                  <a:gd name="T57" fmla="*/ 44 h 394"/>
                  <a:gd name="T58" fmla="*/ 172 w 364"/>
                  <a:gd name="T59" fmla="*/ 28 h 394"/>
                  <a:gd name="T60" fmla="*/ 196 w 364"/>
                  <a:gd name="T61" fmla="*/ 28 h 394"/>
                  <a:gd name="T62" fmla="*/ 226 w 364"/>
                  <a:gd name="T63" fmla="*/ 44 h 394"/>
                  <a:gd name="T64" fmla="*/ 242 w 364"/>
                  <a:gd name="T65" fmla="*/ 72 h 394"/>
                  <a:gd name="T66" fmla="*/ 242 w 364"/>
                  <a:gd name="T67" fmla="*/ 176 h 394"/>
                  <a:gd name="T68" fmla="*/ 228 w 364"/>
                  <a:gd name="T69" fmla="*/ 194 h 394"/>
                  <a:gd name="T70" fmla="*/ 228 w 364"/>
                  <a:gd name="T71" fmla="*/ 212 h 394"/>
                  <a:gd name="T72" fmla="*/ 254 w 364"/>
                  <a:gd name="T73" fmla="*/ 230 h 394"/>
                  <a:gd name="T74" fmla="*/ 274 w 364"/>
                  <a:gd name="T75" fmla="*/ 220 h 394"/>
                  <a:gd name="T76" fmla="*/ 282 w 364"/>
                  <a:gd name="T77" fmla="*/ 202 h 394"/>
                  <a:gd name="T78" fmla="*/ 274 w 364"/>
                  <a:gd name="T79" fmla="*/ 182 h 394"/>
                  <a:gd name="T80" fmla="*/ 268 w 364"/>
                  <a:gd name="T81" fmla="*/ 84 h 394"/>
                  <a:gd name="T82" fmla="*/ 254 w 364"/>
                  <a:gd name="T83" fmla="*/ 38 h 394"/>
                  <a:gd name="T84" fmla="*/ 216 w 364"/>
                  <a:gd name="T85" fmla="*/ 8 h 394"/>
                  <a:gd name="T86" fmla="*/ 184 w 364"/>
                  <a:gd name="T87" fmla="*/ 0 h 394"/>
                  <a:gd name="T88" fmla="*/ 136 w 364"/>
                  <a:gd name="T89" fmla="*/ 14 h 394"/>
                  <a:gd name="T90" fmla="*/ 102 w 364"/>
                  <a:gd name="T91" fmla="*/ 52 h 394"/>
                  <a:gd name="T92" fmla="*/ 94 w 364"/>
                  <a:gd name="T93" fmla="*/ 178 h 394"/>
                  <a:gd name="T94" fmla="*/ 84 w 364"/>
                  <a:gd name="T95" fmla="*/ 188 h 394"/>
                  <a:gd name="T96" fmla="*/ 80 w 364"/>
                  <a:gd name="T97" fmla="*/ 202 h 394"/>
                  <a:gd name="T98" fmla="*/ 98 w 364"/>
                  <a:gd name="T99" fmla="*/ 226 h 394"/>
                  <a:gd name="T100" fmla="*/ 138 w 364"/>
                  <a:gd name="T101" fmla="*/ 134 h 394"/>
                  <a:gd name="T102" fmla="*/ 138 w 364"/>
                  <a:gd name="T103" fmla="*/ 10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94">
                    <a:moveTo>
                      <a:pt x="328" y="108"/>
                    </a:moveTo>
                    <a:lnTo>
                      <a:pt x="286" y="108"/>
                    </a:lnTo>
                    <a:lnTo>
                      <a:pt x="286" y="134"/>
                    </a:lnTo>
                    <a:lnTo>
                      <a:pt x="328" y="134"/>
                    </a:lnTo>
                    <a:lnTo>
                      <a:pt x="328" y="134"/>
                    </a:lnTo>
                    <a:lnTo>
                      <a:pt x="332" y="134"/>
                    </a:lnTo>
                    <a:lnTo>
                      <a:pt x="334" y="138"/>
                    </a:lnTo>
                    <a:lnTo>
                      <a:pt x="338" y="140"/>
                    </a:lnTo>
                    <a:lnTo>
                      <a:pt x="338" y="144"/>
                    </a:lnTo>
                    <a:lnTo>
                      <a:pt x="338" y="358"/>
                    </a:lnTo>
                    <a:lnTo>
                      <a:pt x="338" y="358"/>
                    </a:lnTo>
                    <a:lnTo>
                      <a:pt x="338" y="362"/>
                    </a:lnTo>
                    <a:lnTo>
                      <a:pt x="334" y="366"/>
                    </a:lnTo>
                    <a:lnTo>
                      <a:pt x="332" y="368"/>
                    </a:lnTo>
                    <a:lnTo>
                      <a:pt x="328" y="368"/>
                    </a:lnTo>
                    <a:lnTo>
                      <a:pt x="36" y="368"/>
                    </a:lnTo>
                    <a:lnTo>
                      <a:pt x="36" y="368"/>
                    </a:lnTo>
                    <a:lnTo>
                      <a:pt x="32" y="368"/>
                    </a:lnTo>
                    <a:lnTo>
                      <a:pt x="28" y="366"/>
                    </a:lnTo>
                    <a:lnTo>
                      <a:pt x="26" y="362"/>
                    </a:lnTo>
                    <a:lnTo>
                      <a:pt x="26" y="358"/>
                    </a:lnTo>
                    <a:lnTo>
                      <a:pt x="26" y="144"/>
                    </a:lnTo>
                    <a:lnTo>
                      <a:pt x="26" y="144"/>
                    </a:lnTo>
                    <a:lnTo>
                      <a:pt x="26" y="140"/>
                    </a:lnTo>
                    <a:lnTo>
                      <a:pt x="28" y="138"/>
                    </a:lnTo>
                    <a:lnTo>
                      <a:pt x="32" y="134"/>
                    </a:lnTo>
                    <a:lnTo>
                      <a:pt x="36" y="134"/>
                    </a:lnTo>
                    <a:lnTo>
                      <a:pt x="78" y="134"/>
                    </a:lnTo>
                    <a:lnTo>
                      <a:pt x="78" y="108"/>
                    </a:lnTo>
                    <a:lnTo>
                      <a:pt x="36" y="108"/>
                    </a:lnTo>
                    <a:lnTo>
                      <a:pt x="36" y="108"/>
                    </a:lnTo>
                    <a:lnTo>
                      <a:pt x="28" y="108"/>
                    </a:lnTo>
                    <a:lnTo>
                      <a:pt x="22" y="110"/>
                    </a:lnTo>
                    <a:lnTo>
                      <a:pt x="16" y="114"/>
                    </a:lnTo>
                    <a:lnTo>
                      <a:pt x="10" y="118"/>
                    </a:lnTo>
                    <a:lnTo>
                      <a:pt x="6" y="124"/>
                    </a:lnTo>
                    <a:lnTo>
                      <a:pt x="2" y="130"/>
                    </a:lnTo>
                    <a:lnTo>
                      <a:pt x="0" y="138"/>
                    </a:lnTo>
                    <a:lnTo>
                      <a:pt x="0" y="144"/>
                    </a:lnTo>
                    <a:lnTo>
                      <a:pt x="0" y="358"/>
                    </a:lnTo>
                    <a:lnTo>
                      <a:pt x="0" y="358"/>
                    </a:lnTo>
                    <a:lnTo>
                      <a:pt x="0" y="366"/>
                    </a:lnTo>
                    <a:lnTo>
                      <a:pt x="2" y="372"/>
                    </a:lnTo>
                    <a:lnTo>
                      <a:pt x="6" y="378"/>
                    </a:lnTo>
                    <a:lnTo>
                      <a:pt x="10" y="384"/>
                    </a:lnTo>
                    <a:lnTo>
                      <a:pt x="16" y="388"/>
                    </a:lnTo>
                    <a:lnTo>
                      <a:pt x="22" y="392"/>
                    </a:lnTo>
                    <a:lnTo>
                      <a:pt x="28" y="394"/>
                    </a:lnTo>
                    <a:lnTo>
                      <a:pt x="36" y="394"/>
                    </a:lnTo>
                    <a:lnTo>
                      <a:pt x="328" y="394"/>
                    </a:lnTo>
                    <a:lnTo>
                      <a:pt x="328" y="394"/>
                    </a:lnTo>
                    <a:lnTo>
                      <a:pt x="334" y="394"/>
                    </a:lnTo>
                    <a:lnTo>
                      <a:pt x="342" y="392"/>
                    </a:lnTo>
                    <a:lnTo>
                      <a:pt x="348" y="388"/>
                    </a:lnTo>
                    <a:lnTo>
                      <a:pt x="354" y="384"/>
                    </a:lnTo>
                    <a:lnTo>
                      <a:pt x="358" y="378"/>
                    </a:lnTo>
                    <a:lnTo>
                      <a:pt x="362" y="372"/>
                    </a:lnTo>
                    <a:lnTo>
                      <a:pt x="364" y="366"/>
                    </a:lnTo>
                    <a:lnTo>
                      <a:pt x="364" y="358"/>
                    </a:lnTo>
                    <a:lnTo>
                      <a:pt x="364" y="144"/>
                    </a:lnTo>
                    <a:lnTo>
                      <a:pt x="364" y="144"/>
                    </a:lnTo>
                    <a:lnTo>
                      <a:pt x="364" y="138"/>
                    </a:lnTo>
                    <a:lnTo>
                      <a:pt x="362" y="130"/>
                    </a:lnTo>
                    <a:lnTo>
                      <a:pt x="358" y="124"/>
                    </a:lnTo>
                    <a:lnTo>
                      <a:pt x="354" y="118"/>
                    </a:lnTo>
                    <a:lnTo>
                      <a:pt x="348" y="114"/>
                    </a:lnTo>
                    <a:lnTo>
                      <a:pt x="342" y="110"/>
                    </a:lnTo>
                    <a:lnTo>
                      <a:pt x="334" y="108"/>
                    </a:lnTo>
                    <a:lnTo>
                      <a:pt x="328" y="108"/>
                    </a:lnTo>
                    <a:lnTo>
                      <a:pt x="328" y="108"/>
                    </a:lnTo>
                    <a:close/>
                    <a:moveTo>
                      <a:pt x="108" y="230"/>
                    </a:moveTo>
                    <a:lnTo>
                      <a:pt x="108" y="230"/>
                    </a:lnTo>
                    <a:lnTo>
                      <a:pt x="118" y="226"/>
                    </a:lnTo>
                    <a:lnTo>
                      <a:pt x="128" y="220"/>
                    </a:lnTo>
                    <a:lnTo>
                      <a:pt x="134" y="212"/>
                    </a:lnTo>
                    <a:lnTo>
                      <a:pt x="136" y="202"/>
                    </a:lnTo>
                    <a:lnTo>
                      <a:pt x="136" y="202"/>
                    </a:lnTo>
                    <a:lnTo>
                      <a:pt x="134" y="194"/>
                    </a:lnTo>
                    <a:lnTo>
                      <a:pt x="132" y="188"/>
                    </a:lnTo>
                    <a:lnTo>
                      <a:pt x="126" y="182"/>
                    </a:lnTo>
                    <a:lnTo>
                      <a:pt x="120" y="178"/>
                    </a:lnTo>
                    <a:lnTo>
                      <a:pt x="120" y="84"/>
                    </a:lnTo>
                    <a:lnTo>
                      <a:pt x="120" y="84"/>
                    </a:lnTo>
                    <a:lnTo>
                      <a:pt x="122" y="72"/>
                    </a:lnTo>
                    <a:lnTo>
                      <a:pt x="126" y="62"/>
                    </a:lnTo>
                    <a:lnTo>
                      <a:pt x="132" y="52"/>
                    </a:lnTo>
                    <a:lnTo>
                      <a:pt x="140" y="44"/>
                    </a:lnTo>
                    <a:lnTo>
                      <a:pt x="150" y="36"/>
                    </a:lnTo>
                    <a:lnTo>
                      <a:pt x="162" y="32"/>
                    </a:lnTo>
                    <a:lnTo>
                      <a:pt x="172" y="28"/>
                    </a:lnTo>
                    <a:lnTo>
                      <a:pt x="184" y="26"/>
                    </a:lnTo>
                    <a:lnTo>
                      <a:pt x="184" y="26"/>
                    </a:lnTo>
                    <a:lnTo>
                      <a:pt x="196" y="28"/>
                    </a:lnTo>
                    <a:lnTo>
                      <a:pt x="206" y="32"/>
                    </a:lnTo>
                    <a:lnTo>
                      <a:pt x="216" y="36"/>
                    </a:lnTo>
                    <a:lnTo>
                      <a:pt x="226" y="44"/>
                    </a:lnTo>
                    <a:lnTo>
                      <a:pt x="232" y="52"/>
                    </a:lnTo>
                    <a:lnTo>
                      <a:pt x="238" y="62"/>
                    </a:lnTo>
                    <a:lnTo>
                      <a:pt x="242" y="72"/>
                    </a:lnTo>
                    <a:lnTo>
                      <a:pt x="242" y="84"/>
                    </a:lnTo>
                    <a:lnTo>
                      <a:pt x="242" y="176"/>
                    </a:lnTo>
                    <a:lnTo>
                      <a:pt x="242" y="176"/>
                    </a:lnTo>
                    <a:lnTo>
                      <a:pt x="236" y="180"/>
                    </a:lnTo>
                    <a:lnTo>
                      <a:pt x="230" y="186"/>
                    </a:lnTo>
                    <a:lnTo>
                      <a:pt x="228" y="194"/>
                    </a:lnTo>
                    <a:lnTo>
                      <a:pt x="226" y="202"/>
                    </a:lnTo>
                    <a:lnTo>
                      <a:pt x="226" y="202"/>
                    </a:lnTo>
                    <a:lnTo>
                      <a:pt x="228" y="212"/>
                    </a:lnTo>
                    <a:lnTo>
                      <a:pt x="234" y="220"/>
                    </a:lnTo>
                    <a:lnTo>
                      <a:pt x="244" y="226"/>
                    </a:lnTo>
                    <a:lnTo>
                      <a:pt x="254" y="230"/>
                    </a:lnTo>
                    <a:lnTo>
                      <a:pt x="254" y="230"/>
                    </a:lnTo>
                    <a:lnTo>
                      <a:pt x="264" y="226"/>
                    </a:lnTo>
                    <a:lnTo>
                      <a:pt x="274" y="220"/>
                    </a:lnTo>
                    <a:lnTo>
                      <a:pt x="280" y="212"/>
                    </a:lnTo>
                    <a:lnTo>
                      <a:pt x="282" y="202"/>
                    </a:lnTo>
                    <a:lnTo>
                      <a:pt x="282" y="202"/>
                    </a:lnTo>
                    <a:lnTo>
                      <a:pt x="280" y="194"/>
                    </a:lnTo>
                    <a:lnTo>
                      <a:pt x="278" y="188"/>
                    </a:lnTo>
                    <a:lnTo>
                      <a:pt x="274" y="182"/>
                    </a:lnTo>
                    <a:lnTo>
                      <a:pt x="268" y="178"/>
                    </a:lnTo>
                    <a:lnTo>
                      <a:pt x="268" y="84"/>
                    </a:lnTo>
                    <a:lnTo>
                      <a:pt x="268" y="84"/>
                    </a:lnTo>
                    <a:lnTo>
                      <a:pt x="266" y="66"/>
                    </a:lnTo>
                    <a:lnTo>
                      <a:pt x="262" y="52"/>
                    </a:lnTo>
                    <a:lnTo>
                      <a:pt x="254" y="38"/>
                    </a:lnTo>
                    <a:lnTo>
                      <a:pt x="244" y="24"/>
                    </a:lnTo>
                    <a:lnTo>
                      <a:pt x="232" y="14"/>
                    </a:lnTo>
                    <a:lnTo>
                      <a:pt x="216" y="8"/>
                    </a:lnTo>
                    <a:lnTo>
                      <a:pt x="202" y="2"/>
                    </a:lnTo>
                    <a:lnTo>
                      <a:pt x="184" y="0"/>
                    </a:lnTo>
                    <a:lnTo>
                      <a:pt x="184" y="0"/>
                    </a:lnTo>
                    <a:lnTo>
                      <a:pt x="168" y="2"/>
                    </a:lnTo>
                    <a:lnTo>
                      <a:pt x="152" y="8"/>
                    </a:lnTo>
                    <a:lnTo>
                      <a:pt x="136" y="14"/>
                    </a:lnTo>
                    <a:lnTo>
                      <a:pt x="122" y="24"/>
                    </a:lnTo>
                    <a:lnTo>
                      <a:pt x="112" y="38"/>
                    </a:lnTo>
                    <a:lnTo>
                      <a:pt x="102" y="52"/>
                    </a:lnTo>
                    <a:lnTo>
                      <a:pt x="96" y="66"/>
                    </a:lnTo>
                    <a:lnTo>
                      <a:pt x="94" y="84"/>
                    </a:lnTo>
                    <a:lnTo>
                      <a:pt x="94" y="178"/>
                    </a:lnTo>
                    <a:lnTo>
                      <a:pt x="94" y="178"/>
                    </a:lnTo>
                    <a:lnTo>
                      <a:pt x="88" y="182"/>
                    </a:lnTo>
                    <a:lnTo>
                      <a:pt x="84" y="188"/>
                    </a:lnTo>
                    <a:lnTo>
                      <a:pt x="82" y="194"/>
                    </a:lnTo>
                    <a:lnTo>
                      <a:pt x="80" y="202"/>
                    </a:lnTo>
                    <a:lnTo>
                      <a:pt x="80" y="202"/>
                    </a:lnTo>
                    <a:lnTo>
                      <a:pt x="82" y="212"/>
                    </a:lnTo>
                    <a:lnTo>
                      <a:pt x="88" y="220"/>
                    </a:lnTo>
                    <a:lnTo>
                      <a:pt x="98" y="226"/>
                    </a:lnTo>
                    <a:lnTo>
                      <a:pt x="108" y="230"/>
                    </a:lnTo>
                    <a:lnTo>
                      <a:pt x="108" y="230"/>
                    </a:lnTo>
                    <a:close/>
                    <a:moveTo>
                      <a:pt x="138" y="134"/>
                    </a:moveTo>
                    <a:lnTo>
                      <a:pt x="224" y="134"/>
                    </a:lnTo>
                    <a:lnTo>
                      <a:pt x="224" y="108"/>
                    </a:lnTo>
                    <a:lnTo>
                      <a:pt x="138" y="108"/>
                    </a:lnTo>
                    <a:lnTo>
                      <a:pt x="138" y="134"/>
                    </a:lnTo>
                    <a:close/>
                  </a:path>
                </a:pathLst>
              </a:custGeom>
              <a:solidFill>
                <a:schemeClr val="accent2">
                  <a:lumMod val="60000"/>
                  <a:lumOff val="40000"/>
                </a:schemeClr>
              </a:solidFill>
              <a:ln>
                <a:noFill/>
              </a:ln>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grpSp>
        <p:sp>
          <p:nvSpPr>
            <p:cNvPr id="52" name="Rectangle 51"/>
            <p:cNvSpPr/>
            <p:nvPr/>
          </p:nvSpPr>
          <p:spPr bwMode="auto">
            <a:xfrm>
              <a:off x="9575259" y="4086759"/>
              <a:ext cx="2588944" cy="2767395"/>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vert="horz" wrap="square" lIns="89606" tIns="47496" rIns="0" bIns="186247" numCol="1" rtlCol="0" anchor="t" anchorCtr="0" compatLnSpc="1">
              <a:prstTxWarp prst="textNoShape">
                <a:avLst/>
              </a:prstTxWarp>
            </a:bodyPr>
            <a:lstStyle/>
            <a:p>
              <a:pPr defTabSz="913612">
                <a:lnSpc>
                  <a:spcPts val="2799"/>
                </a:lnSpc>
              </a:pPr>
              <a:r>
                <a:rPr lang="en-US" sz="1568" spc="100" dirty="0">
                  <a:solidFill>
                    <a:srgbClr val="FBFBFB"/>
                  </a:solidFill>
                  <a:cs typeface="Segoe UI Light" panose="020B0502040204020203" pitchFamily="34" charset="0"/>
                </a:rPr>
                <a:t>Instant-on provisioning</a:t>
              </a:r>
            </a:p>
            <a:p>
              <a:pPr defTabSz="913612">
                <a:lnSpc>
                  <a:spcPts val="2799"/>
                </a:lnSpc>
              </a:pPr>
              <a:r>
                <a:rPr lang="en-US" sz="1568" spc="100" dirty="0">
                  <a:solidFill>
                    <a:srgbClr val="FBFBFB"/>
                  </a:solidFill>
                  <a:cs typeface="Segoe UI Light" panose="020B0502040204020203" pitchFamily="34" charset="0"/>
                </a:rPr>
                <a:t>Notifications</a:t>
              </a:r>
            </a:p>
            <a:p>
              <a:pPr defTabSz="913612">
                <a:lnSpc>
                  <a:spcPts val="2799"/>
                </a:lnSpc>
              </a:pPr>
              <a:r>
                <a:rPr lang="en-US" sz="1568" spc="100" dirty="0">
                  <a:solidFill>
                    <a:srgbClr val="FBFBFB"/>
                  </a:solidFill>
                  <a:cs typeface="Segoe UI Light" panose="020B0502040204020203" pitchFamily="34" charset="0"/>
                </a:rPr>
                <a:t>Get/Set Group photo</a:t>
              </a:r>
            </a:p>
            <a:p>
              <a:pPr defTabSz="913612">
                <a:lnSpc>
                  <a:spcPts val="2799"/>
                </a:lnSpc>
              </a:pPr>
              <a:r>
                <a:rPr lang="en-US" sz="1568" spc="100" dirty="0">
                  <a:solidFill>
                    <a:srgbClr val="FBFBFB"/>
                  </a:solidFill>
                  <a:cs typeface="Segoe UI Light" panose="020B0502040204020203" pitchFamily="34" charset="0"/>
                </a:rPr>
                <a:t>Full-text search</a:t>
              </a:r>
            </a:p>
            <a:p>
              <a:pPr defTabSz="913612">
                <a:lnSpc>
                  <a:spcPts val="2799"/>
                </a:lnSpc>
              </a:pPr>
              <a:r>
                <a:rPr lang="en-US" sz="1568" spc="100" dirty="0">
                  <a:solidFill>
                    <a:srgbClr val="FBFBFB"/>
                  </a:solidFill>
                  <a:cs typeface="Segoe UI Light" panose="020B0502040204020203" pitchFamily="34" charset="0"/>
                </a:rPr>
                <a:t>Batching</a:t>
              </a:r>
            </a:p>
            <a:p>
              <a:pPr defTabSz="913612">
                <a:lnSpc>
                  <a:spcPts val="2799"/>
                </a:lnSpc>
              </a:pPr>
              <a:r>
                <a:rPr lang="en-US" sz="1568" spc="100" dirty="0">
                  <a:solidFill>
                    <a:srgbClr val="FBFBFB"/>
                  </a:solidFill>
                  <a:cs typeface="Segoe UI Light" panose="020B0502040204020203" pitchFamily="34" charset="0"/>
                </a:rPr>
                <a:t>Notes</a:t>
              </a:r>
            </a:p>
          </p:txBody>
        </p:sp>
      </p:grpSp>
    </p:spTree>
    <p:extLst>
      <p:ext uri="{BB962C8B-B14F-4D97-AF65-F5344CB8AC3E}">
        <p14:creationId xmlns:p14="http://schemas.microsoft.com/office/powerpoint/2010/main" val="653468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Understanding Groups</a:t>
            </a:r>
          </a:p>
          <a:p>
            <a:r>
              <a:rPr lang="en-US" sz="3136" dirty="0" smtClean="0"/>
              <a:t>Extensibility</a:t>
            </a:r>
          </a:p>
          <a:p>
            <a:r>
              <a:rPr lang="en-US" sz="3136" dirty="0" smtClean="0"/>
              <a:t>Groups API</a:t>
            </a:r>
          </a:p>
          <a:p>
            <a:r>
              <a:rPr lang="en-US" sz="3136" dirty="0" smtClean="0"/>
              <a:t>Coming Soon</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Groups Resources</a:t>
            </a:r>
            <a:endParaRPr lang="en-US" dirty="0"/>
          </a:p>
        </p:txBody>
      </p:sp>
      <p:sp>
        <p:nvSpPr>
          <p:cNvPr id="4" name="Text Placeholder 3"/>
          <p:cNvSpPr>
            <a:spLocks noGrp="1"/>
          </p:cNvSpPr>
          <p:nvPr>
            <p:ph type="body" sz="quarter" idx="10"/>
          </p:nvPr>
        </p:nvSpPr>
        <p:spPr/>
        <p:txBody>
          <a:bodyPr/>
          <a:lstStyle/>
          <a:p>
            <a:r>
              <a:rPr lang="en-US" dirty="0" smtClean="0"/>
              <a:t>Documentation</a:t>
            </a:r>
          </a:p>
          <a:p>
            <a:pPr lvl="1"/>
            <a:r>
              <a:rPr lang="en-US" dirty="0" smtClean="0">
                <a:hlinkClick r:id="rId2"/>
              </a:rPr>
              <a:t>http://aka.ms/O365g</a:t>
            </a:r>
            <a:endParaRPr lang="en-US" dirty="0" smtClean="0"/>
          </a:p>
          <a:p>
            <a:r>
              <a:rPr lang="en-US" dirty="0" smtClean="0"/>
              <a:t>Questions</a:t>
            </a:r>
          </a:p>
          <a:p>
            <a:pPr lvl="1"/>
            <a:r>
              <a:rPr lang="en-US" dirty="0" smtClean="0">
                <a:hlinkClick r:id="rId3"/>
              </a:rPr>
              <a:t>http://aka.ms/O365ng</a:t>
            </a:r>
            <a:endParaRPr lang="en-US" dirty="0" smtClean="0"/>
          </a:p>
          <a:p>
            <a:r>
              <a:rPr lang="en-US" dirty="0" smtClean="0"/>
              <a:t>Feedback</a:t>
            </a:r>
          </a:p>
          <a:p>
            <a:pPr lvl="1"/>
            <a:r>
              <a:rPr lang="en-US" dirty="0" smtClean="0">
                <a:hlinkClick r:id="rId4"/>
              </a:rPr>
              <a:t>http://aka.ms/O365uv</a:t>
            </a:r>
            <a:endParaRPr lang="en-US" dirty="0" smtClean="0"/>
          </a:p>
          <a:p>
            <a:r>
              <a:rPr lang="en-US" dirty="0" smtClean="0"/>
              <a:t>Roadmap</a:t>
            </a:r>
          </a:p>
          <a:p>
            <a:pPr lvl="1"/>
            <a:r>
              <a:rPr lang="en-US" dirty="0" smtClean="0">
                <a:hlinkClick r:id="rId5"/>
              </a:rPr>
              <a:t>http://roadmap.office.com</a:t>
            </a:r>
            <a:endParaRPr lang="en-US" dirty="0" smtClean="0"/>
          </a:p>
          <a:p>
            <a:pPr lvl="1"/>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30</a:t>
            </a:fld>
            <a:endParaRPr lang="en-US" dirty="0"/>
          </a:p>
        </p:txBody>
      </p:sp>
    </p:spTree>
    <p:extLst>
      <p:ext uri="{BB962C8B-B14F-4D97-AF65-F5344CB8AC3E}">
        <p14:creationId xmlns:p14="http://schemas.microsoft.com/office/powerpoint/2010/main" val="11153776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Understanding Groups</a:t>
            </a:r>
          </a:p>
          <a:p>
            <a:r>
              <a:rPr lang="en-US" sz="3136" dirty="0" smtClean="0"/>
              <a:t>Extensibility</a:t>
            </a:r>
          </a:p>
          <a:p>
            <a:r>
              <a:rPr lang="en-US" sz="3136" smtClean="0"/>
              <a:t>Groups API</a:t>
            </a:r>
            <a:endParaRPr lang="en-US" sz="3136" dirty="0" smtClean="0"/>
          </a:p>
          <a:p>
            <a:r>
              <a:rPr lang="en-US" sz="3136" dirty="0" smtClean="0"/>
              <a:t>Coming Soon</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14038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1248594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198300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44490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1356636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th"/>
          <p:cNvGrpSpPr/>
          <p:nvPr/>
        </p:nvGrpSpPr>
        <p:grpSpPr>
          <a:xfrm>
            <a:off x="2538895" y="1493041"/>
            <a:ext cx="675709" cy="2013082"/>
            <a:chOff x="2437249" y="3128639"/>
            <a:chExt cx="674103" cy="2008013"/>
          </a:xfrm>
        </p:grpSpPr>
        <p:cxnSp>
          <p:nvCxnSpPr>
            <p:cNvPr id="3" name="Straight Connector 2"/>
            <p:cNvCxnSpPr/>
            <p:nvPr/>
          </p:nvCxnSpPr>
          <p:spPr>
            <a:xfrm flipH="1">
              <a:off x="2501426" y="3128639"/>
              <a:ext cx="609926" cy="32978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2437249" y="3538526"/>
              <a:ext cx="396352" cy="35731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725011" y="4758316"/>
              <a:ext cx="0" cy="37833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2730949" y="4402780"/>
              <a:ext cx="101333" cy="31302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864616" y="3994615"/>
              <a:ext cx="0" cy="37833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1820732" y="1366950"/>
            <a:ext cx="2865708" cy="2988205"/>
            <a:chOff x="1819994" y="1366119"/>
            <a:chExt cx="2867268" cy="2989408"/>
          </a:xfrm>
        </p:grpSpPr>
        <p:cxnSp>
          <p:nvCxnSpPr>
            <p:cNvPr id="181" name="Straight Connector 180"/>
            <p:cNvCxnSpPr/>
            <p:nvPr/>
          </p:nvCxnSpPr>
          <p:spPr>
            <a:xfrm>
              <a:off x="3108944" y="3115438"/>
              <a:ext cx="2426" cy="819451"/>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1819994" y="1366119"/>
              <a:ext cx="2867268" cy="2989408"/>
              <a:chOff x="1968467" y="2110252"/>
              <a:chExt cx="2331262" cy="2430569"/>
            </a:xfrm>
          </p:grpSpPr>
          <p:grpSp>
            <p:nvGrpSpPr>
              <p:cNvPr id="8" name="Group 7"/>
              <p:cNvGrpSpPr/>
              <p:nvPr/>
            </p:nvGrpSpPr>
            <p:grpSpPr>
              <a:xfrm>
                <a:off x="1968467" y="2110252"/>
                <a:ext cx="2331262" cy="2430569"/>
                <a:chOff x="3307265" y="1976945"/>
                <a:chExt cx="4059832" cy="4232773"/>
              </a:xfrm>
              <a:solidFill>
                <a:schemeClr val="accent2"/>
              </a:solidFill>
            </p:grpSpPr>
            <p:sp>
              <p:nvSpPr>
                <p:cNvPr id="9" name="Oval 8"/>
                <p:cNvSpPr>
                  <a:spLocks noChangeAspect="1"/>
                </p:cNvSpPr>
                <p:nvPr/>
              </p:nvSpPr>
              <p:spPr>
                <a:xfrm>
                  <a:off x="5201378" y="1976945"/>
                  <a:ext cx="274320" cy="274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0" name="Oval 9"/>
                <p:cNvSpPr/>
                <p:nvPr/>
              </p:nvSpPr>
              <p:spPr>
                <a:xfrm>
                  <a:off x="4155942" y="2596336"/>
                  <a:ext cx="238637" cy="2386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1" name="Oval 10"/>
                <p:cNvSpPr/>
                <p:nvPr/>
              </p:nvSpPr>
              <p:spPr>
                <a:xfrm>
                  <a:off x="6300915" y="2578927"/>
                  <a:ext cx="238637" cy="2386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2" name="Oval 11"/>
                <p:cNvSpPr>
                  <a:spLocks noChangeAspect="1"/>
                </p:cNvSpPr>
                <p:nvPr/>
              </p:nvSpPr>
              <p:spPr>
                <a:xfrm>
                  <a:off x="3307265"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3" name="Oval 12"/>
                <p:cNvSpPr/>
                <p:nvPr/>
              </p:nvSpPr>
              <p:spPr>
                <a:xfrm>
                  <a:off x="3785829" y="3285765"/>
                  <a:ext cx="201168" cy="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4" name="Oval 13"/>
                <p:cNvSpPr>
                  <a:spLocks noChangeAspect="1"/>
                </p:cNvSpPr>
                <p:nvPr/>
              </p:nvSpPr>
              <p:spPr>
                <a:xfrm>
                  <a:off x="3593200"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5" name="Oval 14"/>
                <p:cNvSpPr>
                  <a:spLocks noChangeAspect="1"/>
                </p:cNvSpPr>
                <p:nvPr/>
              </p:nvSpPr>
              <p:spPr>
                <a:xfrm>
                  <a:off x="4805143"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6" name="Oval 15"/>
                <p:cNvSpPr>
                  <a:spLocks noChangeAspect="1"/>
                </p:cNvSpPr>
                <p:nvPr/>
              </p:nvSpPr>
              <p:spPr>
                <a:xfrm>
                  <a:off x="5652317"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7" name="Oval 16"/>
                <p:cNvSpPr>
                  <a:spLocks noChangeAspect="1"/>
                </p:cNvSpPr>
                <p:nvPr/>
              </p:nvSpPr>
              <p:spPr>
                <a:xfrm>
                  <a:off x="6836629"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8" name="Oval 17"/>
                <p:cNvSpPr>
                  <a:spLocks noChangeAspect="1"/>
                </p:cNvSpPr>
                <p:nvPr/>
              </p:nvSpPr>
              <p:spPr>
                <a:xfrm>
                  <a:off x="3973062"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9" name="Oval 18"/>
                <p:cNvSpPr>
                  <a:spLocks noChangeAspect="1"/>
                </p:cNvSpPr>
                <p:nvPr/>
              </p:nvSpPr>
              <p:spPr>
                <a:xfrm>
                  <a:off x="4827363"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0" name="Oval 19"/>
                <p:cNvSpPr>
                  <a:spLocks noChangeAspect="1"/>
                </p:cNvSpPr>
                <p:nvPr/>
              </p:nvSpPr>
              <p:spPr>
                <a:xfrm>
                  <a:off x="5672997"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1" name="Oval 20"/>
                <p:cNvSpPr>
                  <a:spLocks noChangeAspect="1"/>
                </p:cNvSpPr>
                <p:nvPr/>
              </p:nvSpPr>
              <p:spPr>
                <a:xfrm>
                  <a:off x="6541818"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2" name="Oval 21"/>
                <p:cNvSpPr>
                  <a:spLocks noChangeAspect="1"/>
                </p:cNvSpPr>
                <p:nvPr/>
              </p:nvSpPr>
              <p:spPr>
                <a:xfrm>
                  <a:off x="7184217"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 name="Oval 22"/>
                <p:cNvSpPr>
                  <a:spLocks noChangeAspect="1"/>
                </p:cNvSpPr>
                <p:nvPr/>
              </p:nvSpPr>
              <p:spPr>
                <a:xfrm>
                  <a:off x="3792371"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 name="Oval 23"/>
                <p:cNvSpPr>
                  <a:spLocks noChangeAspect="1"/>
                </p:cNvSpPr>
                <p:nvPr/>
              </p:nvSpPr>
              <p:spPr>
                <a:xfrm>
                  <a:off x="3778723"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 name="Oval 24"/>
                <p:cNvSpPr>
                  <a:spLocks noChangeAspect="1"/>
                </p:cNvSpPr>
                <p:nvPr/>
              </p:nvSpPr>
              <p:spPr>
                <a:xfrm>
                  <a:off x="4215824"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6" name="Oval 25"/>
                <p:cNvSpPr>
                  <a:spLocks noChangeAspect="1"/>
                </p:cNvSpPr>
                <p:nvPr/>
              </p:nvSpPr>
              <p:spPr>
                <a:xfrm>
                  <a:off x="4229540"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7" name="Oval 26"/>
                <p:cNvSpPr>
                  <a:spLocks noChangeAspect="1"/>
                </p:cNvSpPr>
                <p:nvPr/>
              </p:nvSpPr>
              <p:spPr>
                <a:xfrm>
                  <a:off x="4652925"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8" name="Oval 27"/>
                <p:cNvSpPr>
                  <a:spLocks noChangeAspect="1"/>
                </p:cNvSpPr>
                <p:nvPr/>
              </p:nvSpPr>
              <p:spPr>
                <a:xfrm>
                  <a:off x="4666641"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9" name="Oval 28"/>
                <p:cNvSpPr>
                  <a:spLocks noChangeAspect="1"/>
                </p:cNvSpPr>
                <p:nvPr/>
              </p:nvSpPr>
              <p:spPr>
                <a:xfrm>
                  <a:off x="5075851"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0" name="Oval 29"/>
                <p:cNvSpPr>
                  <a:spLocks noChangeAspect="1"/>
                </p:cNvSpPr>
                <p:nvPr/>
              </p:nvSpPr>
              <p:spPr>
                <a:xfrm>
                  <a:off x="5089567" y="497213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1" name="Oval 30"/>
                <p:cNvSpPr>
                  <a:spLocks noChangeAspect="1"/>
                </p:cNvSpPr>
                <p:nvPr/>
              </p:nvSpPr>
              <p:spPr>
                <a:xfrm>
                  <a:off x="5499379"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2" name="Oval 31"/>
                <p:cNvSpPr>
                  <a:spLocks noChangeAspect="1"/>
                </p:cNvSpPr>
                <p:nvPr/>
              </p:nvSpPr>
              <p:spPr>
                <a:xfrm>
                  <a:off x="5513095"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3" name="Oval 32"/>
                <p:cNvSpPr>
                  <a:spLocks noChangeAspect="1"/>
                </p:cNvSpPr>
                <p:nvPr/>
              </p:nvSpPr>
              <p:spPr>
                <a:xfrm>
                  <a:off x="5936164"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4" name="Oval 33"/>
                <p:cNvSpPr>
                  <a:spLocks noChangeAspect="1"/>
                </p:cNvSpPr>
                <p:nvPr/>
              </p:nvSpPr>
              <p:spPr>
                <a:xfrm>
                  <a:off x="5949880"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5" name="Oval 34"/>
                <p:cNvSpPr>
                  <a:spLocks noChangeAspect="1"/>
                </p:cNvSpPr>
                <p:nvPr/>
              </p:nvSpPr>
              <p:spPr>
                <a:xfrm>
                  <a:off x="6372949"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6" name="Oval 35"/>
                <p:cNvSpPr>
                  <a:spLocks noChangeAspect="1"/>
                </p:cNvSpPr>
                <p:nvPr/>
              </p:nvSpPr>
              <p:spPr>
                <a:xfrm>
                  <a:off x="6386665"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7" name="Oval 36"/>
                <p:cNvSpPr>
                  <a:spLocks noChangeAspect="1"/>
                </p:cNvSpPr>
                <p:nvPr/>
              </p:nvSpPr>
              <p:spPr>
                <a:xfrm>
                  <a:off x="6764014"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8" name="Oval 37"/>
                <p:cNvSpPr>
                  <a:spLocks noChangeAspect="1"/>
                </p:cNvSpPr>
                <p:nvPr/>
              </p:nvSpPr>
              <p:spPr>
                <a:xfrm>
                  <a:off x="7212887"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9" name="Oval 38"/>
                <p:cNvSpPr>
                  <a:spLocks noChangeAspect="1"/>
                </p:cNvSpPr>
                <p:nvPr/>
              </p:nvSpPr>
              <p:spPr>
                <a:xfrm>
                  <a:off x="7226603"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40" name="Oval 39"/>
                <p:cNvSpPr>
                  <a:spLocks noChangeAspect="1"/>
                </p:cNvSpPr>
                <p:nvPr/>
              </p:nvSpPr>
              <p:spPr>
                <a:xfrm>
                  <a:off x="5097169" y="554520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41" name="Oval 40"/>
                <p:cNvSpPr>
                  <a:spLocks noChangeAspect="1"/>
                </p:cNvSpPr>
                <p:nvPr/>
              </p:nvSpPr>
              <p:spPr>
                <a:xfrm>
                  <a:off x="4230353" y="5536336"/>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42" name="Oval 41"/>
                <p:cNvSpPr>
                  <a:spLocks noChangeAspect="1"/>
                </p:cNvSpPr>
                <p:nvPr/>
              </p:nvSpPr>
              <p:spPr>
                <a:xfrm>
                  <a:off x="5931793" y="554520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43" name="Oval 42"/>
                <p:cNvSpPr>
                  <a:spLocks noChangeAspect="1"/>
                </p:cNvSpPr>
                <p:nvPr/>
              </p:nvSpPr>
              <p:spPr>
                <a:xfrm>
                  <a:off x="5936164" y="611827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grpSp>
          <p:grpSp>
            <p:nvGrpSpPr>
              <p:cNvPr id="44" name="Group 43"/>
              <p:cNvGrpSpPr/>
              <p:nvPr/>
            </p:nvGrpSpPr>
            <p:grpSpPr>
              <a:xfrm>
                <a:off x="1983846" y="2219930"/>
                <a:ext cx="2253295" cy="2294637"/>
                <a:chOff x="3334047" y="2167947"/>
                <a:chExt cx="3924055" cy="3996051"/>
              </a:xfrm>
            </p:grpSpPr>
            <p:cxnSp>
              <p:nvCxnSpPr>
                <p:cNvPr id="45" name="Straight Connector 44"/>
                <p:cNvCxnSpPr/>
                <p:nvPr/>
              </p:nvCxnSpPr>
              <p:spPr>
                <a:xfrm flipH="1">
                  <a:off x="4370421" y="2174108"/>
                  <a:ext cx="835551" cy="451782"/>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428019" y="2167947"/>
                  <a:ext cx="1063802" cy="590357"/>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endCxn id="15" idx="1"/>
                </p:cNvCxnSpPr>
                <p:nvPr/>
              </p:nvCxnSpPr>
              <p:spPr>
                <a:xfrm>
                  <a:off x="4295462" y="2741017"/>
                  <a:ext cx="542971" cy="489488"/>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0" idx="3"/>
                  <a:endCxn id="14" idx="7"/>
                </p:cNvCxnSpPr>
                <p:nvPr/>
              </p:nvCxnSpPr>
              <p:spPr>
                <a:xfrm flipH="1">
                  <a:off x="3787230" y="2800025"/>
                  <a:ext cx="403660" cy="43048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12" idx="3"/>
                </p:cNvCxnSpPr>
                <p:nvPr/>
              </p:nvCxnSpPr>
              <p:spPr>
                <a:xfrm flipH="1">
                  <a:off x="3334047" y="3391245"/>
                  <a:ext cx="329088" cy="577857"/>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18" idx="1"/>
                </p:cNvCxnSpPr>
                <p:nvPr/>
              </p:nvCxnSpPr>
              <p:spPr>
                <a:xfrm>
                  <a:off x="3778723" y="3391245"/>
                  <a:ext cx="221121" cy="448541"/>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24" idx="7"/>
                </p:cNvCxnSpPr>
                <p:nvPr/>
              </p:nvCxnSpPr>
              <p:spPr>
                <a:xfrm flipH="1">
                  <a:off x="3880187"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114406"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272638" y="4453848"/>
                  <a:ext cx="3435" cy="116028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835869"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709198"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4726960"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961179"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573501"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807720"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6446715"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680934"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5971107" y="4453848"/>
                  <a:ext cx="0" cy="171015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547987"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254667" y="3905627"/>
                  <a:ext cx="3435" cy="116028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422114"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918803" y="3386154"/>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5764437" y="3386154"/>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499491" y="2779291"/>
                  <a:ext cx="400376" cy="451214"/>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1" idx="3"/>
                </p:cNvCxnSpPr>
                <p:nvPr/>
              </p:nvCxnSpPr>
              <p:spPr>
                <a:xfrm flipH="1">
                  <a:off x="5848664" y="2782616"/>
                  <a:ext cx="487199" cy="447889"/>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6568634" y="3391245"/>
                  <a:ext cx="329088" cy="577857"/>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013310" y="3391245"/>
                  <a:ext cx="221121" cy="448541"/>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73" name="Points"/>
          <p:cNvGrpSpPr>
            <a:grpSpLocks noChangeAspect="1"/>
          </p:cNvGrpSpPr>
          <p:nvPr/>
        </p:nvGrpSpPr>
        <p:grpSpPr>
          <a:xfrm>
            <a:off x="2774150" y="1365321"/>
            <a:ext cx="579861" cy="2207837"/>
            <a:chOff x="2725533" y="2980777"/>
            <a:chExt cx="590587" cy="2248360"/>
          </a:xfrm>
          <a:solidFill>
            <a:schemeClr val="tx1"/>
          </a:solidFill>
        </p:grpSpPr>
        <p:sp>
          <p:nvSpPr>
            <p:cNvPr id="74" name="Oval 73"/>
            <p:cNvSpPr>
              <a:spLocks noChangeAspect="1"/>
            </p:cNvSpPr>
            <p:nvPr/>
          </p:nvSpPr>
          <p:spPr>
            <a:xfrm>
              <a:off x="3115876" y="2980777"/>
              <a:ext cx="200244" cy="2002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75" name="Oval 74"/>
            <p:cNvSpPr>
              <a:spLocks noChangeAspect="1"/>
            </p:cNvSpPr>
            <p:nvPr/>
          </p:nvSpPr>
          <p:spPr>
            <a:xfrm>
              <a:off x="2725533" y="5139011"/>
              <a:ext cx="90126" cy="901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grpSp>
      <p:pic>
        <p:nvPicPr>
          <p:cNvPr id="111" name="Picture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5072" y="1213951"/>
            <a:ext cx="3919075" cy="3381551"/>
          </a:xfrm>
          <a:prstGeom prst="rect">
            <a:avLst/>
          </a:prstGeom>
        </p:spPr>
      </p:pic>
      <p:cxnSp>
        <p:nvCxnSpPr>
          <p:cNvPr id="112" name="Line 3c"/>
          <p:cNvCxnSpPr/>
          <p:nvPr/>
        </p:nvCxnSpPr>
        <p:spPr>
          <a:xfrm flipH="1" flipV="1">
            <a:off x="7637010" y="2692041"/>
            <a:ext cx="592570" cy="10601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3" name="Line 3b"/>
          <p:cNvCxnSpPr/>
          <p:nvPr/>
        </p:nvCxnSpPr>
        <p:spPr>
          <a:xfrm flipH="1">
            <a:off x="7637008" y="2158855"/>
            <a:ext cx="797865" cy="51719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Line 3a"/>
          <p:cNvCxnSpPr/>
          <p:nvPr/>
        </p:nvCxnSpPr>
        <p:spPr>
          <a:xfrm flipH="1" flipV="1">
            <a:off x="7562894" y="2724139"/>
            <a:ext cx="906" cy="97498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Line 2"/>
          <p:cNvCxnSpPr/>
          <p:nvPr/>
        </p:nvCxnSpPr>
        <p:spPr>
          <a:xfrm flipV="1">
            <a:off x="7157803" y="2724138"/>
            <a:ext cx="405093" cy="3980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6" name="Line 2"/>
          <p:cNvCxnSpPr/>
          <p:nvPr/>
        </p:nvCxnSpPr>
        <p:spPr>
          <a:xfrm>
            <a:off x="7153905" y="3189412"/>
            <a:ext cx="405093" cy="52361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7" name="Line 1"/>
          <p:cNvCxnSpPr/>
          <p:nvPr/>
        </p:nvCxnSpPr>
        <p:spPr>
          <a:xfrm flipV="1">
            <a:off x="6399286" y="3155114"/>
            <a:ext cx="637744" cy="5074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8" name="Line 4"/>
          <p:cNvCxnSpPr/>
          <p:nvPr/>
        </p:nvCxnSpPr>
        <p:spPr>
          <a:xfrm flipH="1">
            <a:off x="8427734" y="2726521"/>
            <a:ext cx="267804" cy="929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9" name="Line 4"/>
          <p:cNvCxnSpPr/>
          <p:nvPr/>
        </p:nvCxnSpPr>
        <p:spPr>
          <a:xfrm flipH="1" flipV="1">
            <a:off x="7679299" y="1970814"/>
            <a:ext cx="597941" cy="76871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Line 4"/>
          <p:cNvCxnSpPr/>
          <p:nvPr/>
        </p:nvCxnSpPr>
        <p:spPr>
          <a:xfrm>
            <a:off x="8343405" y="2934868"/>
            <a:ext cx="1" cy="21548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Line 4"/>
          <p:cNvCxnSpPr/>
          <p:nvPr/>
        </p:nvCxnSpPr>
        <p:spPr>
          <a:xfrm flipH="1">
            <a:off x="8505776" y="1718501"/>
            <a:ext cx="651473" cy="36133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2" name="Line 4"/>
          <p:cNvCxnSpPr/>
          <p:nvPr/>
        </p:nvCxnSpPr>
        <p:spPr>
          <a:xfrm flipH="1">
            <a:off x="8465231" y="1483647"/>
            <a:ext cx="168193" cy="59618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Line 4"/>
          <p:cNvCxnSpPr/>
          <p:nvPr/>
        </p:nvCxnSpPr>
        <p:spPr>
          <a:xfrm>
            <a:off x="8084608" y="1615882"/>
            <a:ext cx="333955" cy="4607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4" name="Line 5"/>
          <p:cNvCxnSpPr/>
          <p:nvPr/>
        </p:nvCxnSpPr>
        <p:spPr>
          <a:xfrm>
            <a:off x="8383692" y="3205113"/>
            <a:ext cx="465750" cy="7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5" name="Line 5"/>
          <p:cNvCxnSpPr/>
          <p:nvPr/>
        </p:nvCxnSpPr>
        <p:spPr>
          <a:xfrm>
            <a:off x="8348609" y="3275009"/>
            <a:ext cx="236049" cy="66974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Line 5"/>
          <p:cNvCxnSpPr/>
          <p:nvPr/>
        </p:nvCxnSpPr>
        <p:spPr>
          <a:xfrm flipH="1">
            <a:off x="8195748" y="3271066"/>
            <a:ext cx="104718" cy="21138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7" name="Line 5"/>
          <p:cNvCxnSpPr/>
          <p:nvPr/>
        </p:nvCxnSpPr>
        <p:spPr>
          <a:xfrm flipH="1">
            <a:off x="7996975" y="3248893"/>
            <a:ext cx="299940" cy="37206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Line 5"/>
          <p:cNvCxnSpPr/>
          <p:nvPr/>
        </p:nvCxnSpPr>
        <p:spPr>
          <a:xfrm flipH="1">
            <a:off x="8782164" y="2401767"/>
            <a:ext cx="457347" cy="2513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9" name="Line 5"/>
          <p:cNvCxnSpPr/>
          <p:nvPr/>
        </p:nvCxnSpPr>
        <p:spPr>
          <a:xfrm flipV="1">
            <a:off x="7599327" y="1994439"/>
            <a:ext cx="46554" cy="6453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0" name="Line 5"/>
          <p:cNvCxnSpPr/>
          <p:nvPr/>
        </p:nvCxnSpPr>
        <p:spPr>
          <a:xfrm flipH="1">
            <a:off x="7676127" y="1879015"/>
            <a:ext cx="248141" cy="629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Line 5"/>
          <p:cNvCxnSpPr/>
          <p:nvPr/>
        </p:nvCxnSpPr>
        <p:spPr>
          <a:xfrm>
            <a:off x="7319924" y="1718503"/>
            <a:ext cx="267930" cy="17613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Line 5"/>
          <p:cNvCxnSpPr/>
          <p:nvPr/>
        </p:nvCxnSpPr>
        <p:spPr>
          <a:xfrm flipH="1" flipV="1">
            <a:off x="8754736" y="2739532"/>
            <a:ext cx="29833" cy="1836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Line 5"/>
          <p:cNvCxnSpPr/>
          <p:nvPr/>
        </p:nvCxnSpPr>
        <p:spPr>
          <a:xfrm>
            <a:off x="8483976" y="2164882"/>
            <a:ext cx="240929" cy="48645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4" name="Line 6"/>
          <p:cNvCxnSpPr/>
          <p:nvPr/>
        </p:nvCxnSpPr>
        <p:spPr>
          <a:xfrm>
            <a:off x="9100511" y="2828298"/>
            <a:ext cx="337032" cy="4936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5" name="Line 5"/>
          <p:cNvCxnSpPr/>
          <p:nvPr/>
        </p:nvCxnSpPr>
        <p:spPr>
          <a:xfrm flipH="1" flipV="1">
            <a:off x="8801682" y="2690999"/>
            <a:ext cx="222362" cy="5312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Line 6"/>
          <p:cNvCxnSpPr/>
          <p:nvPr/>
        </p:nvCxnSpPr>
        <p:spPr>
          <a:xfrm>
            <a:off x="9123448" y="2795475"/>
            <a:ext cx="582741" cy="4161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7" name="Line 6"/>
          <p:cNvCxnSpPr/>
          <p:nvPr/>
        </p:nvCxnSpPr>
        <p:spPr>
          <a:xfrm>
            <a:off x="9123446" y="2772996"/>
            <a:ext cx="69190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8" name="Line 6"/>
          <p:cNvCxnSpPr/>
          <p:nvPr/>
        </p:nvCxnSpPr>
        <p:spPr>
          <a:xfrm flipH="1" flipV="1">
            <a:off x="9024047" y="2464962"/>
            <a:ext cx="38475" cy="2587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9" name="Line 5"/>
          <p:cNvCxnSpPr/>
          <p:nvPr/>
        </p:nvCxnSpPr>
        <p:spPr>
          <a:xfrm flipH="1">
            <a:off x="7636508" y="3237820"/>
            <a:ext cx="634695" cy="47520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0" name="Line 6"/>
          <p:cNvCxnSpPr/>
          <p:nvPr/>
        </p:nvCxnSpPr>
        <p:spPr>
          <a:xfrm flipH="1">
            <a:off x="7278037" y="3810811"/>
            <a:ext cx="265977" cy="28798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1" name="Line 6"/>
          <p:cNvCxnSpPr/>
          <p:nvPr/>
        </p:nvCxnSpPr>
        <p:spPr>
          <a:xfrm>
            <a:off x="7599327" y="3810811"/>
            <a:ext cx="370388" cy="57318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2" name="Line 6"/>
          <p:cNvCxnSpPr/>
          <p:nvPr/>
        </p:nvCxnSpPr>
        <p:spPr>
          <a:xfrm>
            <a:off x="7645880" y="3790314"/>
            <a:ext cx="583700" cy="19041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3" name="Line 6"/>
          <p:cNvCxnSpPr/>
          <p:nvPr/>
        </p:nvCxnSpPr>
        <p:spPr>
          <a:xfrm flipH="1">
            <a:off x="7142110" y="3777952"/>
            <a:ext cx="380012" cy="921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4" name="Title 1"/>
          <p:cNvSpPr txBox="1">
            <a:spLocks/>
          </p:cNvSpPr>
          <p:nvPr/>
        </p:nvSpPr>
        <p:spPr>
          <a:xfrm>
            <a:off x="1309651" y="5142550"/>
            <a:ext cx="3937035" cy="508899"/>
          </a:xfrm>
          <a:prstGeom prst="rect">
            <a:avLst/>
          </a:prstGeom>
        </p:spPr>
        <p:txBody>
          <a:bodyPr lIns="89595" tIns="44796" rIns="89595" bIns="44796" anchor="t"/>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defTabSz="914038">
              <a:lnSpc>
                <a:spcPts val="2199"/>
              </a:lnSpc>
            </a:pPr>
            <a:r>
              <a:rPr lang="en-US" sz="1600" i="0" kern="900" spc="200" dirty="0">
                <a:solidFill>
                  <a:srgbClr val="EC5038"/>
                </a:solidFill>
              </a:rPr>
              <a:t>INFORMATION MOVES SLOWLY COMMAND AND CONTROL</a:t>
            </a:r>
            <a:endParaRPr lang="en-US" sz="2799" i="0" kern="900" spc="400" dirty="0">
              <a:solidFill>
                <a:srgbClr val="EC5038"/>
              </a:solidFill>
            </a:endParaRPr>
          </a:p>
        </p:txBody>
      </p:sp>
      <p:sp>
        <p:nvSpPr>
          <p:cNvPr id="146" name="Rectangle 145"/>
          <p:cNvSpPr/>
          <p:nvPr/>
        </p:nvSpPr>
        <p:spPr>
          <a:xfrm>
            <a:off x="2203641" y="4866371"/>
            <a:ext cx="2149054" cy="278713"/>
          </a:xfrm>
          <a:prstGeom prst="rect">
            <a:avLst/>
          </a:prstGeom>
        </p:spPr>
        <p:txBody>
          <a:bodyPr wrap="square" lIns="89595" tIns="44796" rIns="89595" bIns="44796">
            <a:spAutoFit/>
          </a:bodyPr>
          <a:lstStyle/>
          <a:p>
            <a:pPr algn="ctr" defTabSz="913778">
              <a:lnSpc>
                <a:spcPct val="150000"/>
              </a:lnSpc>
            </a:pPr>
            <a:r>
              <a:rPr lang="en-US" sz="800" b="1" kern="0" spc="150" dirty="0">
                <a:solidFill>
                  <a:srgbClr val="8D8D8D"/>
                </a:solidFill>
              </a:rPr>
              <a:t>TRADITIONAL HIERARCHIES</a:t>
            </a:r>
          </a:p>
        </p:txBody>
      </p:sp>
      <p:sp>
        <p:nvSpPr>
          <p:cNvPr id="147" name="Title 1"/>
          <p:cNvSpPr txBox="1">
            <a:spLocks/>
          </p:cNvSpPr>
          <p:nvPr/>
        </p:nvSpPr>
        <p:spPr>
          <a:xfrm>
            <a:off x="6257779" y="5151014"/>
            <a:ext cx="4171246" cy="508899"/>
          </a:xfrm>
          <a:prstGeom prst="rect">
            <a:avLst/>
          </a:prstGeom>
        </p:spPr>
        <p:txBody>
          <a:bodyPr lIns="89595" tIns="44796" rIns="89595" bIns="44796" anchor="t"/>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defTabSz="914038">
              <a:lnSpc>
                <a:spcPts val="2199"/>
              </a:lnSpc>
            </a:pPr>
            <a:r>
              <a:rPr lang="en-US" sz="1600" i="0" kern="900" spc="200" dirty="0">
                <a:solidFill>
                  <a:srgbClr val="EC5038"/>
                </a:solidFill>
              </a:rPr>
              <a:t>INFORMATION TRAVELS FAST LEARN AND ADAPT</a:t>
            </a:r>
            <a:endParaRPr lang="en-US" sz="2799" i="0" kern="900" spc="400" dirty="0">
              <a:solidFill>
                <a:srgbClr val="EC5038"/>
              </a:solidFill>
            </a:endParaRPr>
          </a:p>
        </p:txBody>
      </p:sp>
      <p:sp>
        <p:nvSpPr>
          <p:cNvPr id="148" name="Rectangle 147"/>
          <p:cNvSpPr/>
          <p:nvPr/>
        </p:nvSpPr>
        <p:spPr>
          <a:xfrm>
            <a:off x="7268877" y="4866371"/>
            <a:ext cx="2149054" cy="278713"/>
          </a:xfrm>
          <a:prstGeom prst="rect">
            <a:avLst/>
          </a:prstGeom>
        </p:spPr>
        <p:txBody>
          <a:bodyPr wrap="square" lIns="89595" tIns="44796" rIns="89595" bIns="44796">
            <a:spAutoFit/>
          </a:bodyPr>
          <a:lstStyle/>
          <a:p>
            <a:pPr algn="ctr" defTabSz="913778">
              <a:lnSpc>
                <a:spcPct val="150000"/>
              </a:lnSpc>
            </a:pPr>
            <a:r>
              <a:rPr lang="en-US" sz="800" b="1" kern="0" spc="150" dirty="0">
                <a:solidFill>
                  <a:srgbClr val="8D8D8D"/>
                </a:solidFill>
              </a:rPr>
              <a:t>RESPONSIVE NETWORKS</a:t>
            </a:r>
          </a:p>
        </p:txBody>
      </p:sp>
      <p:grpSp>
        <p:nvGrpSpPr>
          <p:cNvPr id="77" name="Group 76"/>
          <p:cNvGrpSpPr/>
          <p:nvPr/>
        </p:nvGrpSpPr>
        <p:grpSpPr>
          <a:xfrm>
            <a:off x="6399285" y="1472557"/>
            <a:ext cx="3416067" cy="2900344"/>
            <a:chOff x="6553438" y="1635263"/>
            <a:chExt cx="3417927" cy="2901511"/>
          </a:xfrm>
        </p:grpSpPr>
        <p:cxnSp>
          <p:nvCxnSpPr>
            <p:cNvPr id="145" name="Line 3c"/>
            <p:cNvCxnSpPr/>
            <p:nvPr/>
          </p:nvCxnSpPr>
          <p:spPr>
            <a:xfrm flipH="1" flipV="1">
              <a:off x="7791836" y="2844144"/>
              <a:ext cx="592893" cy="1060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9" name="Line 3b"/>
            <p:cNvCxnSpPr/>
            <p:nvPr/>
          </p:nvCxnSpPr>
          <p:spPr>
            <a:xfrm flipH="1">
              <a:off x="7791836" y="2310744"/>
              <a:ext cx="798299" cy="51740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0" name="Line 3a"/>
            <p:cNvCxnSpPr/>
            <p:nvPr/>
          </p:nvCxnSpPr>
          <p:spPr>
            <a:xfrm flipH="1" flipV="1">
              <a:off x="7717683" y="2876256"/>
              <a:ext cx="906" cy="97537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1" name="Line 2"/>
            <p:cNvCxnSpPr/>
            <p:nvPr/>
          </p:nvCxnSpPr>
          <p:spPr>
            <a:xfrm flipV="1">
              <a:off x="7312370" y="2876256"/>
              <a:ext cx="405313" cy="3982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2" name="Line 2"/>
            <p:cNvCxnSpPr/>
            <p:nvPr/>
          </p:nvCxnSpPr>
          <p:spPr>
            <a:xfrm>
              <a:off x="7308469" y="3341712"/>
              <a:ext cx="405313" cy="5238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3" name="Line 1"/>
            <p:cNvCxnSpPr/>
            <p:nvPr/>
          </p:nvCxnSpPr>
          <p:spPr>
            <a:xfrm flipV="1">
              <a:off x="6553438" y="3307403"/>
              <a:ext cx="638091" cy="5076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4" name="Line 4"/>
            <p:cNvCxnSpPr/>
            <p:nvPr/>
          </p:nvCxnSpPr>
          <p:spPr>
            <a:xfrm flipH="1">
              <a:off x="8582992" y="2878637"/>
              <a:ext cx="267950" cy="9299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5" name="Line 4"/>
            <p:cNvCxnSpPr/>
            <p:nvPr/>
          </p:nvCxnSpPr>
          <p:spPr>
            <a:xfrm flipH="1" flipV="1">
              <a:off x="7834148" y="2122626"/>
              <a:ext cx="598267" cy="76902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6" name="Line 4"/>
            <p:cNvCxnSpPr/>
            <p:nvPr/>
          </p:nvCxnSpPr>
          <p:spPr>
            <a:xfrm>
              <a:off x="8498615" y="3087068"/>
              <a:ext cx="1" cy="2155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7" name="Line 4"/>
            <p:cNvCxnSpPr/>
            <p:nvPr/>
          </p:nvCxnSpPr>
          <p:spPr>
            <a:xfrm flipH="1">
              <a:off x="8661076" y="1870213"/>
              <a:ext cx="651828" cy="36147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Line 4"/>
            <p:cNvCxnSpPr/>
            <p:nvPr/>
          </p:nvCxnSpPr>
          <p:spPr>
            <a:xfrm flipH="1">
              <a:off x="8620509" y="1635263"/>
              <a:ext cx="168284" cy="59642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9" name="Line 4"/>
            <p:cNvCxnSpPr/>
            <p:nvPr/>
          </p:nvCxnSpPr>
          <p:spPr>
            <a:xfrm>
              <a:off x="8239679" y="1767551"/>
              <a:ext cx="334136" cy="46096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0" name="Line 5"/>
            <p:cNvCxnSpPr/>
            <p:nvPr/>
          </p:nvCxnSpPr>
          <p:spPr>
            <a:xfrm>
              <a:off x="8538926" y="3357422"/>
              <a:ext cx="466003" cy="7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1" name="Line 5"/>
            <p:cNvCxnSpPr/>
            <p:nvPr/>
          </p:nvCxnSpPr>
          <p:spPr>
            <a:xfrm>
              <a:off x="8503824" y="3427344"/>
              <a:ext cx="236177" cy="6700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2" name="Line 5"/>
            <p:cNvCxnSpPr/>
            <p:nvPr/>
          </p:nvCxnSpPr>
          <p:spPr>
            <a:xfrm flipH="1">
              <a:off x="8350879" y="3423402"/>
              <a:ext cx="104775" cy="2114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3" name="Line 5"/>
            <p:cNvCxnSpPr/>
            <p:nvPr/>
          </p:nvCxnSpPr>
          <p:spPr>
            <a:xfrm flipH="1">
              <a:off x="8151997" y="3401219"/>
              <a:ext cx="300104" cy="3722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4" name="Line 5"/>
            <p:cNvCxnSpPr/>
            <p:nvPr/>
          </p:nvCxnSpPr>
          <p:spPr>
            <a:xfrm flipH="1">
              <a:off x="8937613" y="2553753"/>
              <a:ext cx="457595" cy="25140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5" name="Line 5"/>
            <p:cNvCxnSpPr/>
            <p:nvPr/>
          </p:nvCxnSpPr>
          <p:spPr>
            <a:xfrm flipV="1">
              <a:off x="7754132" y="2146261"/>
              <a:ext cx="46580" cy="64561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6" name="Line 5"/>
            <p:cNvCxnSpPr/>
            <p:nvPr/>
          </p:nvCxnSpPr>
          <p:spPr>
            <a:xfrm flipH="1">
              <a:off x="7830973" y="2030791"/>
              <a:ext cx="248276" cy="6300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7" name="Line 5"/>
            <p:cNvCxnSpPr/>
            <p:nvPr/>
          </p:nvCxnSpPr>
          <p:spPr>
            <a:xfrm>
              <a:off x="7474579" y="1870213"/>
              <a:ext cx="268076" cy="17620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8" name="Line 5"/>
            <p:cNvCxnSpPr/>
            <p:nvPr/>
          </p:nvCxnSpPr>
          <p:spPr>
            <a:xfrm flipH="1" flipV="1">
              <a:off x="8910169" y="2891654"/>
              <a:ext cx="29849" cy="1837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9" name="Line 5"/>
            <p:cNvCxnSpPr/>
            <p:nvPr/>
          </p:nvCxnSpPr>
          <p:spPr>
            <a:xfrm>
              <a:off x="8639264" y="2316771"/>
              <a:ext cx="241060" cy="4866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0" name="Line 6"/>
            <p:cNvCxnSpPr/>
            <p:nvPr/>
          </p:nvCxnSpPr>
          <p:spPr>
            <a:xfrm>
              <a:off x="9256135" y="2980455"/>
              <a:ext cx="337216" cy="4938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1" name="Line 5"/>
            <p:cNvCxnSpPr/>
            <p:nvPr/>
          </p:nvCxnSpPr>
          <p:spPr>
            <a:xfrm flipH="1" flipV="1">
              <a:off x="8957142" y="2843104"/>
              <a:ext cx="222484" cy="5314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2" name="Line 6"/>
            <p:cNvCxnSpPr/>
            <p:nvPr/>
          </p:nvCxnSpPr>
          <p:spPr>
            <a:xfrm>
              <a:off x="9279083" y="2947621"/>
              <a:ext cx="583058" cy="41632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3" name="Line 6"/>
            <p:cNvCxnSpPr/>
            <p:nvPr/>
          </p:nvCxnSpPr>
          <p:spPr>
            <a:xfrm>
              <a:off x="9279083" y="2925133"/>
              <a:ext cx="69228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Line 6"/>
            <p:cNvCxnSpPr/>
            <p:nvPr/>
          </p:nvCxnSpPr>
          <p:spPr>
            <a:xfrm flipH="1" flipV="1">
              <a:off x="9179626" y="2616973"/>
              <a:ext cx="38497" cy="25883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5" name="Line 5"/>
            <p:cNvCxnSpPr/>
            <p:nvPr/>
          </p:nvCxnSpPr>
          <p:spPr>
            <a:xfrm flipH="1">
              <a:off x="7791333" y="3390140"/>
              <a:ext cx="635041" cy="47539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6" name="Line 6"/>
            <p:cNvCxnSpPr/>
            <p:nvPr/>
          </p:nvCxnSpPr>
          <p:spPr>
            <a:xfrm flipH="1">
              <a:off x="7432669" y="3963363"/>
              <a:ext cx="266122" cy="2881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7" name="Line 6"/>
            <p:cNvCxnSpPr/>
            <p:nvPr/>
          </p:nvCxnSpPr>
          <p:spPr>
            <a:xfrm>
              <a:off x="7754132" y="3963363"/>
              <a:ext cx="370590" cy="5734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8" name="Line 6"/>
            <p:cNvCxnSpPr/>
            <p:nvPr/>
          </p:nvCxnSpPr>
          <p:spPr>
            <a:xfrm>
              <a:off x="7800712" y="3942859"/>
              <a:ext cx="584017" cy="19049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9" name="Line 6"/>
            <p:cNvCxnSpPr/>
            <p:nvPr/>
          </p:nvCxnSpPr>
          <p:spPr>
            <a:xfrm flipH="1">
              <a:off x="7296666" y="3930492"/>
              <a:ext cx="380219" cy="9218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151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73"/>
                                        </p:tgtEl>
                                        <p:attrNameLst>
                                          <p:attrName>style.visibility</p:attrName>
                                        </p:attrNameLst>
                                      </p:cBhvr>
                                      <p:to>
                                        <p:strVal val="visible"/>
                                      </p:to>
                                    </p:set>
                                    <p:animEffect transition="in" filter="wipe(up)">
                                      <p:cBhvr>
                                        <p:cTn id="7" dur="1000"/>
                                        <p:tgtEl>
                                          <p:spTgt spid="73"/>
                                        </p:tgtEl>
                                      </p:cBhvr>
                                    </p:animEffect>
                                  </p:childTnLst>
                                </p:cTn>
                              </p:par>
                              <p:par>
                                <p:cTn id="8" presetID="22" presetClass="entr" presetSubtype="1"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1000"/>
                                        <p:tgtEl>
                                          <p:spTgt spid="2"/>
                                        </p:tgtEl>
                                      </p:cBhvr>
                                    </p:animEffect>
                                  </p:childTnLst>
                                </p:cTn>
                              </p:par>
                            </p:childTnLst>
                          </p:cTn>
                        </p:par>
                        <p:par>
                          <p:cTn id="11" fill="hold">
                            <p:stCondLst>
                              <p:cond delay="1750"/>
                            </p:stCondLst>
                            <p:childTnLst>
                              <p:par>
                                <p:cTn id="12" presetID="10" presetClass="entr" presetSubtype="0" fill="hold" grpId="0" nodeType="afterEffect">
                                  <p:stCondLst>
                                    <p:cond delay="0"/>
                                  </p:stCondLst>
                                  <p:childTnLst>
                                    <p:set>
                                      <p:cBhvr>
                                        <p:cTn id="13" dur="1" fill="hold">
                                          <p:stCondLst>
                                            <p:cond delay="0"/>
                                          </p:stCondLst>
                                        </p:cTn>
                                        <p:tgtEl>
                                          <p:spTgt spid="144"/>
                                        </p:tgtEl>
                                        <p:attrNameLst>
                                          <p:attrName>style.visibility</p:attrName>
                                        </p:attrNameLst>
                                      </p:cBhvr>
                                      <p:to>
                                        <p:strVal val="visible"/>
                                      </p:to>
                                    </p:set>
                                    <p:animEffect transition="in" filter="fade">
                                      <p:cBhvr>
                                        <p:cTn id="14" dur="500"/>
                                        <p:tgtEl>
                                          <p:spTgt spid="144"/>
                                        </p:tgtEl>
                                      </p:cBhvr>
                                    </p:animEffect>
                                  </p:childTnLst>
                                </p:cTn>
                              </p:par>
                            </p:childTnLst>
                          </p:cTn>
                        </p:par>
                        <p:par>
                          <p:cTn id="15" fill="hold">
                            <p:stCondLst>
                              <p:cond delay="2250"/>
                            </p:stCondLst>
                            <p:childTnLst>
                              <p:par>
                                <p:cTn id="16" presetID="22" presetClass="entr" presetSubtype="8" fill="hold" nodeType="afterEffect">
                                  <p:stCondLst>
                                    <p:cond delay="2000"/>
                                  </p:stCondLst>
                                  <p:childTnLst>
                                    <p:set>
                                      <p:cBhvr>
                                        <p:cTn id="17" dur="1" fill="hold">
                                          <p:stCondLst>
                                            <p:cond delay="0"/>
                                          </p:stCondLst>
                                        </p:cTn>
                                        <p:tgtEl>
                                          <p:spTgt spid="117"/>
                                        </p:tgtEl>
                                        <p:attrNameLst>
                                          <p:attrName>style.visibility</p:attrName>
                                        </p:attrNameLst>
                                      </p:cBhvr>
                                      <p:to>
                                        <p:strVal val="visible"/>
                                      </p:to>
                                    </p:set>
                                    <p:animEffect transition="in" filter="wipe(left)">
                                      <p:cBhvr>
                                        <p:cTn id="18" dur="250"/>
                                        <p:tgtEl>
                                          <p:spTgt spid="117"/>
                                        </p:tgtEl>
                                      </p:cBhvr>
                                    </p:animEffect>
                                  </p:childTnLst>
                                </p:cTn>
                              </p:par>
                            </p:childTnLst>
                          </p:cTn>
                        </p:par>
                        <p:par>
                          <p:cTn id="19" fill="hold">
                            <p:stCondLst>
                              <p:cond delay="4500"/>
                            </p:stCondLst>
                            <p:childTnLst>
                              <p:par>
                                <p:cTn id="20" presetID="22" presetClass="entr" presetSubtype="8" fill="hold" nodeType="after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wipe(left)">
                                      <p:cBhvr>
                                        <p:cTn id="22" dur="250"/>
                                        <p:tgtEl>
                                          <p:spTgt spid="115"/>
                                        </p:tgtEl>
                                      </p:cBhvr>
                                    </p:animEffect>
                                  </p:childTnLst>
                                </p:cTn>
                              </p:par>
                              <p:par>
                                <p:cTn id="23" presetID="22" presetClass="entr" presetSubtype="8"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wipe(left)">
                                      <p:cBhvr>
                                        <p:cTn id="25" dur="250"/>
                                        <p:tgtEl>
                                          <p:spTgt spid="116"/>
                                        </p:tgtEl>
                                      </p:cBhvr>
                                    </p:animEffect>
                                  </p:childTnLst>
                                </p:cTn>
                              </p:par>
                            </p:childTnLst>
                          </p:cTn>
                        </p:par>
                        <p:par>
                          <p:cTn id="26" fill="hold">
                            <p:stCondLst>
                              <p:cond delay="4750"/>
                            </p:stCondLst>
                            <p:childTnLst>
                              <p:par>
                                <p:cTn id="27" presetID="22" presetClass="exit" presetSubtype="8" fill="hold" nodeType="afterEffect">
                                  <p:stCondLst>
                                    <p:cond delay="0"/>
                                  </p:stCondLst>
                                  <p:childTnLst>
                                    <p:animEffect transition="out" filter="wipe(left)">
                                      <p:cBhvr>
                                        <p:cTn id="28" dur="250"/>
                                        <p:tgtEl>
                                          <p:spTgt spid="117"/>
                                        </p:tgtEl>
                                      </p:cBhvr>
                                    </p:animEffect>
                                    <p:set>
                                      <p:cBhvr>
                                        <p:cTn id="29" dur="1" fill="hold">
                                          <p:stCondLst>
                                            <p:cond delay="249"/>
                                          </p:stCondLst>
                                        </p:cTn>
                                        <p:tgtEl>
                                          <p:spTgt spid="117"/>
                                        </p:tgtEl>
                                        <p:attrNameLst>
                                          <p:attrName>style.visibility</p:attrName>
                                        </p:attrNameLst>
                                      </p:cBhvr>
                                      <p:to>
                                        <p:strVal val="hidden"/>
                                      </p:to>
                                    </p:set>
                                  </p:childTnLst>
                                </p:cTn>
                              </p:par>
                              <p:par>
                                <p:cTn id="30" presetID="22" presetClass="exit" presetSubtype="8" fill="hold" nodeType="withEffect">
                                  <p:stCondLst>
                                    <p:cond delay="0"/>
                                  </p:stCondLst>
                                  <p:childTnLst>
                                    <p:animEffect transition="out" filter="wipe(left)">
                                      <p:cBhvr>
                                        <p:cTn id="31" dur="250"/>
                                        <p:tgtEl>
                                          <p:spTgt spid="116"/>
                                        </p:tgtEl>
                                      </p:cBhvr>
                                    </p:animEffect>
                                    <p:set>
                                      <p:cBhvr>
                                        <p:cTn id="32" dur="1" fill="hold">
                                          <p:stCondLst>
                                            <p:cond delay="249"/>
                                          </p:stCondLst>
                                        </p:cTn>
                                        <p:tgtEl>
                                          <p:spTgt spid="116"/>
                                        </p:tgtEl>
                                        <p:attrNameLst>
                                          <p:attrName>style.visibility</p:attrName>
                                        </p:attrNameLst>
                                      </p:cBhvr>
                                      <p:to>
                                        <p:strVal val="hidden"/>
                                      </p:to>
                                    </p:set>
                                  </p:childTnLst>
                                </p:cTn>
                              </p:par>
                              <p:par>
                                <p:cTn id="33" presetID="22" presetClass="entr" presetSubtype="8" fill="hold" nodeType="withEffect">
                                  <p:stCondLst>
                                    <p:cond delay="200"/>
                                  </p:stCondLst>
                                  <p:childTnLst>
                                    <p:set>
                                      <p:cBhvr>
                                        <p:cTn id="34" dur="1" fill="hold">
                                          <p:stCondLst>
                                            <p:cond delay="0"/>
                                          </p:stCondLst>
                                        </p:cTn>
                                        <p:tgtEl>
                                          <p:spTgt spid="114"/>
                                        </p:tgtEl>
                                        <p:attrNameLst>
                                          <p:attrName>style.visibility</p:attrName>
                                        </p:attrNameLst>
                                      </p:cBhvr>
                                      <p:to>
                                        <p:strVal val="visible"/>
                                      </p:to>
                                    </p:set>
                                    <p:animEffect transition="in" filter="wipe(left)">
                                      <p:cBhvr>
                                        <p:cTn id="35" dur="250"/>
                                        <p:tgtEl>
                                          <p:spTgt spid="114"/>
                                        </p:tgtEl>
                                      </p:cBhvr>
                                    </p:animEffect>
                                  </p:childTnLst>
                                </p:cTn>
                              </p:par>
                              <p:par>
                                <p:cTn id="36" presetID="22" presetClass="entr" presetSubtype="8" fill="hold" nodeType="withEffect">
                                  <p:stCondLst>
                                    <p:cond delay="200"/>
                                  </p:stCondLst>
                                  <p:childTnLst>
                                    <p:set>
                                      <p:cBhvr>
                                        <p:cTn id="37" dur="1" fill="hold">
                                          <p:stCondLst>
                                            <p:cond delay="0"/>
                                          </p:stCondLst>
                                        </p:cTn>
                                        <p:tgtEl>
                                          <p:spTgt spid="112"/>
                                        </p:tgtEl>
                                        <p:attrNameLst>
                                          <p:attrName>style.visibility</p:attrName>
                                        </p:attrNameLst>
                                      </p:cBhvr>
                                      <p:to>
                                        <p:strVal val="visible"/>
                                      </p:to>
                                    </p:set>
                                    <p:animEffect transition="in" filter="wipe(left)">
                                      <p:cBhvr>
                                        <p:cTn id="38" dur="250"/>
                                        <p:tgtEl>
                                          <p:spTgt spid="112"/>
                                        </p:tgtEl>
                                      </p:cBhvr>
                                    </p:animEffect>
                                  </p:childTnLst>
                                </p:cTn>
                              </p:par>
                              <p:par>
                                <p:cTn id="39" presetID="22" presetClass="entr" presetSubtype="8" fill="hold" nodeType="withEffect">
                                  <p:stCondLst>
                                    <p:cond delay="200"/>
                                  </p:stCondLst>
                                  <p:childTnLst>
                                    <p:set>
                                      <p:cBhvr>
                                        <p:cTn id="40" dur="1" fill="hold">
                                          <p:stCondLst>
                                            <p:cond delay="0"/>
                                          </p:stCondLst>
                                        </p:cTn>
                                        <p:tgtEl>
                                          <p:spTgt spid="113"/>
                                        </p:tgtEl>
                                        <p:attrNameLst>
                                          <p:attrName>style.visibility</p:attrName>
                                        </p:attrNameLst>
                                      </p:cBhvr>
                                      <p:to>
                                        <p:strVal val="visible"/>
                                      </p:to>
                                    </p:set>
                                    <p:animEffect transition="in" filter="wipe(left)">
                                      <p:cBhvr>
                                        <p:cTn id="41" dur="250"/>
                                        <p:tgtEl>
                                          <p:spTgt spid="113"/>
                                        </p:tgtEl>
                                      </p:cBhvr>
                                    </p:animEffect>
                                  </p:childTnLst>
                                </p:cTn>
                              </p:par>
                              <p:par>
                                <p:cTn id="42" presetID="22" presetClass="exit" presetSubtype="8" fill="hold" nodeType="withEffect">
                                  <p:stCondLst>
                                    <p:cond delay="200"/>
                                  </p:stCondLst>
                                  <p:childTnLst>
                                    <p:animEffect transition="out" filter="wipe(left)">
                                      <p:cBhvr>
                                        <p:cTn id="43" dur="250"/>
                                        <p:tgtEl>
                                          <p:spTgt spid="115"/>
                                        </p:tgtEl>
                                      </p:cBhvr>
                                    </p:animEffect>
                                    <p:set>
                                      <p:cBhvr>
                                        <p:cTn id="44" dur="1" fill="hold">
                                          <p:stCondLst>
                                            <p:cond delay="249"/>
                                          </p:stCondLst>
                                        </p:cTn>
                                        <p:tgtEl>
                                          <p:spTgt spid="115"/>
                                        </p:tgtEl>
                                        <p:attrNameLst>
                                          <p:attrName>style.visibility</p:attrName>
                                        </p:attrNameLst>
                                      </p:cBhvr>
                                      <p:to>
                                        <p:strVal val="hidden"/>
                                      </p:to>
                                    </p:set>
                                  </p:childTnLst>
                                </p:cTn>
                              </p:par>
                              <p:par>
                                <p:cTn id="45" presetID="22" presetClass="exit" presetSubtype="8" fill="hold" nodeType="withEffect">
                                  <p:stCondLst>
                                    <p:cond delay="500"/>
                                  </p:stCondLst>
                                  <p:childTnLst>
                                    <p:animEffect transition="out" filter="wipe(left)">
                                      <p:cBhvr>
                                        <p:cTn id="46" dur="250"/>
                                        <p:tgtEl>
                                          <p:spTgt spid="114"/>
                                        </p:tgtEl>
                                      </p:cBhvr>
                                    </p:animEffect>
                                    <p:set>
                                      <p:cBhvr>
                                        <p:cTn id="47" dur="1" fill="hold">
                                          <p:stCondLst>
                                            <p:cond delay="249"/>
                                          </p:stCondLst>
                                        </p:cTn>
                                        <p:tgtEl>
                                          <p:spTgt spid="114"/>
                                        </p:tgtEl>
                                        <p:attrNameLst>
                                          <p:attrName>style.visibility</p:attrName>
                                        </p:attrNameLst>
                                      </p:cBhvr>
                                      <p:to>
                                        <p:strVal val="hidden"/>
                                      </p:to>
                                    </p:set>
                                  </p:childTnLst>
                                </p:cTn>
                              </p:par>
                              <p:par>
                                <p:cTn id="48" presetID="22" presetClass="exit" presetSubtype="8" fill="hold" nodeType="withEffect">
                                  <p:stCondLst>
                                    <p:cond delay="500"/>
                                  </p:stCondLst>
                                  <p:childTnLst>
                                    <p:animEffect transition="out" filter="wipe(left)">
                                      <p:cBhvr>
                                        <p:cTn id="49" dur="250"/>
                                        <p:tgtEl>
                                          <p:spTgt spid="112"/>
                                        </p:tgtEl>
                                      </p:cBhvr>
                                    </p:animEffect>
                                    <p:set>
                                      <p:cBhvr>
                                        <p:cTn id="50" dur="1" fill="hold">
                                          <p:stCondLst>
                                            <p:cond delay="249"/>
                                          </p:stCondLst>
                                        </p:cTn>
                                        <p:tgtEl>
                                          <p:spTgt spid="112"/>
                                        </p:tgtEl>
                                        <p:attrNameLst>
                                          <p:attrName>style.visibility</p:attrName>
                                        </p:attrNameLst>
                                      </p:cBhvr>
                                      <p:to>
                                        <p:strVal val="hidden"/>
                                      </p:to>
                                    </p:set>
                                  </p:childTnLst>
                                </p:cTn>
                              </p:par>
                              <p:par>
                                <p:cTn id="51" presetID="22" presetClass="exit" presetSubtype="8" fill="hold" nodeType="withEffect">
                                  <p:stCondLst>
                                    <p:cond delay="500"/>
                                  </p:stCondLst>
                                  <p:childTnLst>
                                    <p:animEffect transition="out" filter="wipe(left)">
                                      <p:cBhvr>
                                        <p:cTn id="52" dur="250"/>
                                        <p:tgtEl>
                                          <p:spTgt spid="113"/>
                                        </p:tgtEl>
                                      </p:cBhvr>
                                    </p:animEffect>
                                    <p:set>
                                      <p:cBhvr>
                                        <p:cTn id="53" dur="1" fill="hold">
                                          <p:stCondLst>
                                            <p:cond delay="249"/>
                                          </p:stCondLst>
                                        </p:cTn>
                                        <p:tgtEl>
                                          <p:spTgt spid="113"/>
                                        </p:tgtEl>
                                        <p:attrNameLst>
                                          <p:attrName>style.visibility</p:attrName>
                                        </p:attrNameLst>
                                      </p:cBhvr>
                                      <p:to>
                                        <p:strVal val="hidden"/>
                                      </p:to>
                                    </p:set>
                                  </p:childTnLst>
                                </p:cTn>
                              </p:par>
                              <p:par>
                                <p:cTn id="54" presetID="22" presetClass="entr" presetSubtype="8" fill="hold" nodeType="withEffect">
                                  <p:stCondLst>
                                    <p:cond delay="500"/>
                                  </p:stCondLst>
                                  <p:childTnLst>
                                    <p:set>
                                      <p:cBhvr>
                                        <p:cTn id="55" dur="1" fill="hold">
                                          <p:stCondLst>
                                            <p:cond delay="0"/>
                                          </p:stCondLst>
                                        </p:cTn>
                                        <p:tgtEl>
                                          <p:spTgt spid="118"/>
                                        </p:tgtEl>
                                        <p:attrNameLst>
                                          <p:attrName>style.visibility</p:attrName>
                                        </p:attrNameLst>
                                      </p:cBhvr>
                                      <p:to>
                                        <p:strVal val="visible"/>
                                      </p:to>
                                    </p:set>
                                    <p:animEffect transition="in" filter="wipe(left)">
                                      <p:cBhvr>
                                        <p:cTn id="56" dur="250"/>
                                        <p:tgtEl>
                                          <p:spTgt spid="118"/>
                                        </p:tgtEl>
                                      </p:cBhvr>
                                    </p:animEffect>
                                  </p:childTnLst>
                                </p:cTn>
                              </p:par>
                              <p:par>
                                <p:cTn id="57" presetID="22" presetClass="entr" presetSubtype="2" fill="hold" nodeType="withEffect">
                                  <p:stCondLst>
                                    <p:cond delay="500"/>
                                  </p:stCondLst>
                                  <p:childTnLst>
                                    <p:set>
                                      <p:cBhvr>
                                        <p:cTn id="58" dur="1" fill="hold">
                                          <p:stCondLst>
                                            <p:cond delay="0"/>
                                          </p:stCondLst>
                                        </p:cTn>
                                        <p:tgtEl>
                                          <p:spTgt spid="119"/>
                                        </p:tgtEl>
                                        <p:attrNameLst>
                                          <p:attrName>style.visibility</p:attrName>
                                        </p:attrNameLst>
                                      </p:cBhvr>
                                      <p:to>
                                        <p:strVal val="visible"/>
                                      </p:to>
                                    </p:set>
                                    <p:animEffect transition="in" filter="wipe(right)">
                                      <p:cBhvr>
                                        <p:cTn id="59" dur="250"/>
                                        <p:tgtEl>
                                          <p:spTgt spid="119"/>
                                        </p:tgtEl>
                                      </p:cBhvr>
                                    </p:animEffect>
                                  </p:childTnLst>
                                </p:cTn>
                              </p:par>
                              <p:par>
                                <p:cTn id="60" presetID="22" presetClass="entr" presetSubtype="4" fill="hold" nodeType="withEffect">
                                  <p:stCondLst>
                                    <p:cond delay="500"/>
                                  </p:stCondLst>
                                  <p:childTnLst>
                                    <p:set>
                                      <p:cBhvr>
                                        <p:cTn id="61" dur="1" fill="hold">
                                          <p:stCondLst>
                                            <p:cond delay="0"/>
                                          </p:stCondLst>
                                        </p:cTn>
                                        <p:tgtEl>
                                          <p:spTgt spid="121"/>
                                        </p:tgtEl>
                                        <p:attrNameLst>
                                          <p:attrName>style.visibility</p:attrName>
                                        </p:attrNameLst>
                                      </p:cBhvr>
                                      <p:to>
                                        <p:strVal val="visible"/>
                                      </p:to>
                                    </p:set>
                                    <p:animEffect transition="in" filter="wipe(down)">
                                      <p:cBhvr>
                                        <p:cTn id="62" dur="250"/>
                                        <p:tgtEl>
                                          <p:spTgt spid="121"/>
                                        </p:tgtEl>
                                      </p:cBhvr>
                                    </p:animEffect>
                                  </p:childTnLst>
                                </p:cTn>
                              </p:par>
                              <p:par>
                                <p:cTn id="63" presetID="22" presetClass="entr" presetSubtype="4" fill="hold" nodeType="withEffect">
                                  <p:stCondLst>
                                    <p:cond delay="500"/>
                                  </p:stCondLst>
                                  <p:childTnLst>
                                    <p:set>
                                      <p:cBhvr>
                                        <p:cTn id="64" dur="1" fill="hold">
                                          <p:stCondLst>
                                            <p:cond delay="0"/>
                                          </p:stCondLst>
                                        </p:cTn>
                                        <p:tgtEl>
                                          <p:spTgt spid="123"/>
                                        </p:tgtEl>
                                        <p:attrNameLst>
                                          <p:attrName>style.visibility</p:attrName>
                                        </p:attrNameLst>
                                      </p:cBhvr>
                                      <p:to>
                                        <p:strVal val="visible"/>
                                      </p:to>
                                    </p:set>
                                    <p:animEffect transition="in" filter="wipe(down)">
                                      <p:cBhvr>
                                        <p:cTn id="65" dur="250"/>
                                        <p:tgtEl>
                                          <p:spTgt spid="123"/>
                                        </p:tgtEl>
                                      </p:cBhvr>
                                    </p:animEffect>
                                  </p:childTnLst>
                                </p:cTn>
                              </p:par>
                              <p:par>
                                <p:cTn id="66" presetID="22" presetClass="entr" presetSubtype="4" fill="hold" nodeType="withEffect">
                                  <p:stCondLst>
                                    <p:cond delay="500"/>
                                  </p:stCondLst>
                                  <p:childTnLst>
                                    <p:set>
                                      <p:cBhvr>
                                        <p:cTn id="67" dur="1" fill="hold">
                                          <p:stCondLst>
                                            <p:cond delay="0"/>
                                          </p:stCondLst>
                                        </p:cTn>
                                        <p:tgtEl>
                                          <p:spTgt spid="122"/>
                                        </p:tgtEl>
                                        <p:attrNameLst>
                                          <p:attrName>style.visibility</p:attrName>
                                        </p:attrNameLst>
                                      </p:cBhvr>
                                      <p:to>
                                        <p:strVal val="visible"/>
                                      </p:to>
                                    </p:set>
                                    <p:animEffect transition="in" filter="wipe(down)">
                                      <p:cBhvr>
                                        <p:cTn id="68" dur="250"/>
                                        <p:tgtEl>
                                          <p:spTgt spid="122"/>
                                        </p:tgtEl>
                                      </p:cBhvr>
                                    </p:animEffect>
                                  </p:childTnLst>
                                </p:cTn>
                              </p:par>
                              <p:par>
                                <p:cTn id="69" presetID="22" presetClass="entr" presetSubtype="1" fill="hold" nodeType="withEffect">
                                  <p:stCondLst>
                                    <p:cond delay="500"/>
                                  </p:stCondLst>
                                  <p:childTnLst>
                                    <p:set>
                                      <p:cBhvr>
                                        <p:cTn id="70" dur="1" fill="hold">
                                          <p:stCondLst>
                                            <p:cond delay="0"/>
                                          </p:stCondLst>
                                        </p:cTn>
                                        <p:tgtEl>
                                          <p:spTgt spid="120"/>
                                        </p:tgtEl>
                                        <p:attrNameLst>
                                          <p:attrName>style.visibility</p:attrName>
                                        </p:attrNameLst>
                                      </p:cBhvr>
                                      <p:to>
                                        <p:strVal val="visible"/>
                                      </p:to>
                                    </p:set>
                                    <p:animEffect transition="in" filter="wipe(up)">
                                      <p:cBhvr>
                                        <p:cTn id="71" dur="250"/>
                                        <p:tgtEl>
                                          <p:spTgt spid="120"/>
                                        </p:tgtEl>
                                      </p:cBhvr>
                                    </p:animEffect>
                                  </p:childTnLst>
                                </p:cTn>
                              </p:par>
                            </p:childTnLst>
                          </p:cTn>
                        </p:par>
                        <p:par>
                          <p:cTn id="72" fill="hold">
                            <p:stCondLst>
                              <p:cond delay="5500"/>
                            </p:stCondLst>
                            <p:childTnLst>
                              <p:par>
                                <p:cTn id="73" presetID="22" presetClass="exit" presetSubtype="8" fill="hold" nodeType="afterEffect">
                                  <p:stCondLst>
                                    <p:cond delay="0"/>
                                  </p:stCondLst>
                                  <p:childTnLst>
                                    <p:animEffect transition="out" filter="wipe(left)">
                                      <p:cBhvr>
                                        <p:cTn id="74" dur="250"/>
                                        <p:tgtEl>
                                          <p:spTgt spid="118"/>
                                        </p:tgtEl>
                                      </p:cBhvr>
                                    </p:animEffect>
                                    <p:set>
                                      <p:cBhvr>
                                        <p:cTn id="75" dur="1" fill="hold">
                                          <p:stCondLst>
                                            <p:cond delay="249"/>
                                          </p:stCondLst>
                                        </p:cTn>
                                        <p:tgtEl>
                                          <p:spTgt spid="118"/>
                                        </p:tgtEl>
                                        <p:attrNameLst>
                                          <p:attrName>style.visibility</p:attrName>
                                        </p:attrNameLst>
                                      </p:cBhvr>
                                      <p:to>
                                        <p:strVal val="hidden"/>
                                      </p:to>
                                    </p:set>
                                  </p:childTnLst>
                                </p:cTn>
                              </p:par>
                              <p:par>
                                <p:cTn id="76" presetID="22" presetClass="exit" presetSubtype="2" fill="hold" nodeType="withEffect">
                                  <p:stCondLst>
                                    <p:cond delay="0"/>
                                  </p:stCondLst>
                                  <p:childTnLst>
                                    <p:animEffect transition="out" filter="wipe(right)">
                                      <p:cBhvr>
                                        <p:cTn id="77" dur="250"/>
                                        <p:tgtEl>
                                          <p:spTgt spid="119"/>
                                        </p:tgtEl>
                                      </p:cBhvr>
                                    </p:animEffect>
                                    <p:set>
                                      <p:cBhvr>
                                        <p:cTn id="78" dur="1" fill="hold">
                                          <p:stCondLst>
                                            <p:cond delay="249"/>
                                          </p:stCondLst>
                                        </p:cTn>
                                        <p:tgtEl>
                                          <p:spTgt spid="119"/>
                                        </p:tgtEl>
                                        <p:attrNameLst>
                                          <p:attrName>style.visibility</p:attrName>
                                        </p:attrNameLst>
                                      </p:cBhvr>
                                      <p:to>
                                        <p:strVal val="hidden"/>
                                      </p:to>
                                    </p:set>
                                  </p:childTnLst>
                                </p:cTn>
                              </p:par>
                              <p:par>
                                <p:cTn id="79" presetID="22" presetClass="exit" presetSubtype="4" fill="hold" nodeType="withEffect">
                                  <p:stCondLst>
                                    <p:cond delay="0"/>
                                  </p:stCondLst>
                                  <p:childTnLst>
                                    <p:animEffect transition="out" filter="wipe(down)">
                                      <p:cBhvr>
                                        <p:cTn id="80" dur="250"/>
                                        <p:tgtEl>
                                          <p:spTgt spid="121"/>
                                        </p:tgtEl>
                                      </p:cBhvr>
                                    </p:animEffect>
                                    <p:set>
                                      <p:cBhvr>
                                        <p:cTn id="81" dur="1" fill="hold">
                                          <p:stCondLst>
                                            <p:cond delay="249"/>
                                          </p:stCondLst>
                                        </p:cTn>
                                        <p:tgtEl>
                                          <p:spTgt spid="121"/>
                                        </p:tgtEl>
                                        <p:attrNameLst>
                                          <p:attrName>style.visibility</p:attrName>
                                        </p:attrNameLst>
                                      </p:cBhvr>
                                      <p:to>
                                        <p:strVal val="hidden"/>
                                      </p:to>
                                    </p:set>
                                  </p:childTnLst>
                                </p:cTn>
                              </p:par>
                              <p:par>
                                <p:cTn id="82" presetID="22" presetClass="exit" presetSubtype="4" fill="hold" nodeType="withEffect">
                                  <p:stCondLst>
                                    <p:cond delay="0"/>
                                  </p:stCondLst>
                                  <p:childTnLst>
                                    <p:animEffect transition="out" filter="wipe(down)">
                                      <p:cBhvr>
                                        <p:cTn id="83" dur="250"/>
                                        <p:tgtEl>
                                          <p:spTgt spid="123"/>
                                        </p:tgtEl>
                                      </p:cBhvr>
                                    </p:animEffect>
                                    <p:set>
                                      <p:cBhvr>
                                        <p:cTn id="84" dur="1" fill="hold">
                                          <p:stCondLst>
                                            <p:cond delay="249"/>
                                          </p:stCondLst>
                                        </p:cTn>
                                        <p:tgtEl>
                                          <p:spTgt spid="123"/>
                                        </p:tgtEl>
                                        <p:attrNameLst>
                                          <p:attrName>style.visibility</p:attrName>
                                        </p:attrNameLst>
                                      </p:cBhvr>
                                      <p:to>
                                        <p:strVal val="hidden"/>
                                      </p:to>
                                    </p:set>
                                  </p:childTnLst>
                                </p:cTn>
                              </p:par>
                              <p:par>
                                <p:cTn id="85" presetID="22" presetClass="exit" presetSubtype="4" fill="hold" nodeType="withEffect">
                                  <p:stCondLst>
                                    <p:cond delay="0"/>
                                  </p:stCondLst>
                                  <p:childTnLst>
                                    <p:animEffect transition="out" filter="wipe(down)">
                                      <p:cBhvr>
                                        <p:cTn id="86" dur="250"/>
                                        <p:tgtEl>
                                          <p:spTgt spid="122"/>
                                        </p:tgtEl>
                                      </p:cBhvr>
                                    </p:animEffect>
                                    <p:set>
                                      <p:cBhvr>
                                        <p:cTn id="87" dur="1" fill="hold">
                                          <p:stCondLst>
                                            <p:cond delay="249"/>
                                          </p:stCondLst>
                                        </p:cTn>
                                        <p:tgtEl>
                                          <p:spTgt spid="122"/>
                                        </p:tgtEl>
                                        <p:attrNameLst>
                                          <p:attrName>style.visibility</p:attrName>
                                        </p:attrNameLst>
                                      </p:cBhvr>
                                      <p:to>
                                        <p:strVal val="hidden"/>
                                      </p:to>
                                    </p:set>
                                  </p:childTnLst>
                                </p:cTn>
                              </p:par>
                              <p:par>
                                <p:cTn id="88" presetID="22" presetClass="exit" presetSubtype="4" fill="hold" nodeType="withEffect">
                                  <p:stCondLst>
                                    <p:cond delay="0"/>
                                  </p:stCondLst>
                                  <p:childTnLst>
                                    <p:animEffect transition="out" filter="wipe(down)">
                                      <p:cBhvr>
                                        <p:cTn id="89" dur="250"/>
                                        <p:tgtEl>
                                          <p:spTgt spid="120"/>
                                        </p:tgtEl>
                                      </p:cBhvr>
                                    </p:animEffect>
                                    <p:set>
                                      <p:cBhvr>
                                        <p:cTn id="90" dur="1" fill="hold">
                                          <p:stCondLst>
                                            <p:cond delay="249"/>
                                          </p:stCondLst>
                                        </p:cTn>
                                        <p:tgtEl>
                                          <p:spTgt spid="120"/>
                                        </p:tgtEl>
                                        <p:attrNameLst>
                                          <p:attrName>style.visibility</p:attrName>
                                        </p:attrNameLst>
                                      </p:cBhvr>
                                      <p:to>
                                        <p:strVal val="hidden"/>
                                      </p:to>
                                    </p:set>
                                  </p:childTnLst>
                                </p:cTn>
                              </p:par>
                              <p:par>
                                <p:cTn id="91" presetID="22" presetClass="entr" presetSubtype="8" fill="hold" nodeType="withEffect">
                                  <p:stCondLst>
                                    <p:cond delay="0"/>
                                  </p:stCondLst>
                                  <p:childTnLst>
                                    <p:set>
                                      <p:cBhvr>
                                        <p:cTn id="92" dur="1" fill="hold">
                                          <p:stCondLst>
                                            <p:cond delay="0"/>
                                          </p:stCondLst>
                                        </p:cTn>
                                        <p:tgtEl>
                                          <p:spTgt spid="128"/>
                                        </p:tgtEl>
                                        <p:attrNameLst>
                                          <p:attrName>style.visibility</p:attrName>
                                        </p:attrNameLst>
                                      </p:cBhvr>
                                      <p:to>
                                        <p:strVal val="visible"/>
                                      </p:to>
                                    </p:set>
                                    <p:animEffect transition="in" filter="wipe(left)">
                                      <p:cBhvr>
                                        <p:cTn id="93" dur="250"/>
                                        <p:tgtEl>
                                          <p:spTgt spid="128"/>
                                        </p:tgtEl>
                                      </p:cBhvr>
                                    </p:animEffect>
                                  </p:childTnLst>
                                </p:cTn>
                              </p:par>
                              <p:par>
                                <p:cTn id="94" presetID="22" presetClass="entr" presetSubtype="8" fill="hold" nodeType="withEffect">
                                  <p:stCondLst>
                                    <p:cond delay="0"/>
                                  </p:stCondLst>
                                  <p:childTnLst>
                                    <p:set>
                                      <p:cBhvr>
                                        <p:cTn id="95" dur="1" fill="hold">
                                          <p:stCondLst>
                                            <p:cond delay="0"/>
                                          </p:stCondLst>
                                        </p:cTn>
                                        <p:tgtEl>
                                          <p:spTgt spid="130"/>
                                        </p:tgtEl>
                                        <p:attrNameLst>
                                          <p:attrName>style.visibility</p:attrName>
                                        </p:attrNameLst>
                                      </p:cBhvr>
                                      <p:to>
                                        <p:strVal val="visible"/>
                                      </p:to>
                                    </p:set>
                                    <p:animEffect transition="in" filter="wipe(left)">
                                      <p:cBhvr>
                                        <p:cTn id="96" dur="250"/>
                                        <p:tgtEl>
                                          <p:spTgt spid="130"/>
                                        </p:tgtEl>
                                      </p:cBhvr>
                                    </p:animEffect>
                                  </p:childTnLst>
                                </p:cTn>
                              </p:par>
                              <p:par>
                                <p:cTn id="97" presetID="22" presetClass="entr" presetSubtype="1" fill="hold" nodeType="withEffect">
                                  <p:stCondLst>
                                    <p:cond delay="0"/>
                                  </p:stCondLst>
                                  <p:childTnLst>
                                    <p:set>
                                      <p:cBhvr>
                                        <p:cTn id="98" dur="1" fill="hold">
                                          <p:stCondLst>
                                            <p:cond delay="0"/>
                                          </p:stCondLst>
                                        </p:cTn>
                                        <p:tgtEl>
                                          <p:spTgt spid="129"/>
                                        </p:tgtEl>
                                        <p:attrNameLst>
                                          <p:attrName>style.visibility</p:attrName>
                                        </p:attrNameLst>
                                      </p:cBhvr>
                                      <p:to>
                                        <p:strVal val="visible"/>
                                      </p:to>
                                    </p:set>
                                    <p:animEffect transition="in" filter="wipe(up)">
                                      <p:cBhvr>
                                        <p:cTn id="99" dur="250"/>
                                        <p:tgtEl>
                                          <p:spTgt spid="129"/>
                                        </p:tgtEl>
                                      </p:cBhvr>
                                    </p:animEffect>
                                  </p:childTnLst>
                                </p:cTn>
                              </p:par>
                              <p:par>
                                <p:cTn id="100" presetID="22" presetClass="entr" presetSubtype="8" fill="hold" nodeType="withEffect">
                                  <p:stCondLst>
                                    <p:cond delay="0"/>
                                  </p:stCondLst>
                                  <p:childTnLst>
                                    <p:set>
                                      <p:cBhvr>
                                        <p:cTn id="101" dur="1" fill="hold">
                                          <p:stCondLst>
                                            <p:cond delay="0"/>
                                          </p:stCondLst>
                                        </p:cTn>
                                        <p:tgtEl>
                                          <p:spTgt spid="131"/>
                                        </p:tgtEl>
                                        <p:attrNameLst>
                                          <p:attrName>style.visibility</p:attrName>
                                        </p:attrNameLst>
                                      </p:cBhvr>
                                      <p:to>
                                        <p:strVal val="visible"/>
                                      </p:to>
                                    </p:set>
                                    <p:animEffect transition="in" filter="wipe(left)">
                                      <p:cBhvr>
                                        <p:cTn id="102" dur="250"/>
                                        <p:tgtEl>
                                          <p:spTgt spid="131"/>
                                        </p:tgtEl>
                                      </p:cBhvr>
                                    </p:animEffect>
                                  </p:childTnLst>
                                </p:cTn>
                              </p:par>
                              <p:par>
                                <p:cTn id="103" presetID="22" presetClass="entr" presetSubtype="8" fill="hold" nodeType="withEffect">
                                  <p:stCondLst>
                                    <p:cond delay="0"/>
                                  </p:stCondLst>
                                  <p:childTnLst>
                                    <p:set>
                                      <p:cBhvr>
                                        <p:cTn id="104" dur="1" fill="hold">
                                          <p:stCondLst>
                                            <p:cond delay="0"/>
                                          </p:stCondLst>
                                        </p:cTn>
                                        <p:tgtEl>
                                          <p:spTgt spid="132"/>
                                        </p:tgtEl>
                                        <p:attrNameLst>
                                          <p:attrName>style.visibility</p:attrName>
                                        </p:attrNameLst>
                                      </p:cBhvr>
                                      <p:to>
                                        <p:strVal val="visible"/>
                                      </p:to>
                                    </p:set>
                                    <p:animEffect transition="in" filter="wipe(left)">
                                      <p:cBhvr>
                                        <p:cTn id="105" dur="250"/>
                                        <p:tgtEl>
                                          <p:spTgt spid="132"/>
                                        </p:tgtEl>
                                      </p:cBhvr>
                                    </p:animEffect>
                                  </p:childTnLst>
                                </p:cTn>
                              </p:par>
                              <p:par>
                                <p:cTn id="106" presetID="22" presetClass="entr" presetSubtype="1" fill="hold" nodeType="withEffect">
                                  <p:stCondLst>
                                    <p:cond delay="0"/>
                                  </p:stCondLst>
                                  <p:childTnLst>
                                    <p:set>
                                      <p:cBhvr>
                                        <p:cTn id="107" dur="1" fill="hold">
                                          <p:stCondLst>
                                            <p:cond delay="0"/>
                                          </p:stCondLst>
                                        </p:cTn>
                                        <p:tgtEl>
                                          <p:spTgt spid="133"/>
                                        </p:tgtEl>
                                        <p:attrNameLst>
                                          <p:attrName>style.visibility</p:attrName>
                                        </p:attrNameLst>
                                      </p:cBhvr>
                                      <p:to>
                                        <p:strVal val="visible"/>
                                      </p:to>
                                    </p:set>
                                    <p:animEffect transition="in" filter="wipe(up)">
                                      <p:cBhvr>
                                        <p:cTn id="108" dur="250"/>
                                        <p:tgtEl>
                                          <p:spTgt spid="133"/>
                                        </p:tgtEl>
                                      </p:cBhvr>
                                    </p:animEffect>
                                  </p:childTnLst>
                                </p:cTn>
                              </p:par>
                              <p:par>
                                <p:cTn id="109" presetID="22" presetClass="entr" presetSubtype="1" fill="hold" nodeType="withEffect">
                                  <p:stCondLst>
                                    <p:cond delay="0"/>
                                  </p:stCondLst>
                                  <p:childTnLst>
                                    <p:set>
                                      <p:cBhvr>
                                        <p:cTn id="110" dur="1" fill="hold">
                                          <p:stCondLst>
                                            <p:cond delay="0"/>
                                          </p:stCondLst>
                                        </p:cTn>
                                        <p:tgtEl>
                                          <p:spTgt spid="125"/>
                                        </p:tgtEl>
                                        <p:attrNameLst>
                                          <p:attrName>style.visibility</p:attrName>
                                        </p:attrNameLst>
                                      </p:cBhvr>
                                      <p:to>
                                        <p:strVal val="visible"/>
                                      </p:to>
                                    </p:set>
                                    <p:animEffect transition="in" filter="wipe(up)">
                                      <p:cBhvr>
                                        <p:cTn id="111" dur="250"/>
                                        <p:tgtEl>
                                          <p:spTgt spid="125"/>
                                        </p:tgtEl>
                                      </p:cBhvr>
                                    </p:animEffect>
                                  </p:childTnLst>
                                </p:cTn>
                              </p:par>
                              <p:par>
                                <p:cTn id="112" presetID="22" presetClass="entr" presetSubtype="1" fill="hold" nodeType="withEffect">
                                  <p:stCondLst>
                                    <p:cond delay="0"/>
                                  </p:stCondLst>
                                  <p:childTnLst>
                                    <p:set>
                                      <p:cBhvr>
                                        <p:cTn id="113" dur="1" fill="hold">
                                          <p:stCondLst>
                                            <p:cond delay="0"/>
                                          </p:stCondLst>
                                        </p:cTn>
                                        <p:tgtEl>
                                          <p:spTgt spid="124"/>
                                        </p:tgtEl>
                                        <p:attrNameLst>
                                          <p:attrName>style.visibility</p:attrName>
                                        </p:attrNameLst>
                                      </p:cBhvr>
                                      <p:to>
                                        <p:strVal val="visible"/>
                                      </p:to>
                                    </p:set>
                                    <p:animEffect transition="in" filter="wipe(up)">
                                      <p:cBhvr>
                                        <p:cTn id="114" dur="250"/>
                                        <p:tgtEl>
                                          <p:spTgt spid="124"/>
                                        </p:tgtEl>
                                      </p:cBhvr>
                                    </p:animEffect>
                                  </p:childTnLst>
                                </p:cTn>
                              </p:par>
                              <p:par>
                                <p:cTn id="115" presetID="22" presetClass="entr" presetSubtype="1" fill="hold" nodeType="withEffect">
                                  <p:stCondLst>
                                    <p:cond delay="0"/>
                                  </p:stCondLst>
                                  <p:childTnLst>
                                    <p:set>
                                      <p:cBhvr>
                                        <p:cTn id="116" dur="1" fill="hold">
                                          <p:stCondLst>
                                            <p:cond delay="0"/>
                                          </p:stCondLst>
                                        </p:cTn>
                                        <p:tgtEl>
                                          <p:spTgt spid="127"/>
                                        </p:tgtEl>
                                        <p:attrNameLst>
                                          <p:attrName>style.visibility</p:attrName>
                                        </p:attrNameLst>
                                      </p:cBhvr>
                                      <p:to>
                                        <p:strVal val="visible"/>
                                      </p:to>
                                    </p:set>
                                    <p:animEffect transition="in" filter="wipe(up)">
                                      <p:cBhvr>
                                        <p:cTn id="117" dur="250"/>
                                        <p:tgtEl>
                                          <p:spTgt spid="127"/>
                                        </p:tgtEl>
                                      </p:cBhvr>
                                    </p:animEffect>
                                  </p:childTnLst>
                                </p:cTn>
                              </p:par>
                              <p:par>
                                <p:cTn id="118" presetID="22" presetClass="entr" presetSubtype="1" fill="hold" nodeType="withEffect">
                                  <p:stCondLst>
                                    <p:cond delay="0"/>
                                  </p:stCondLst>
                                  <p:childTnLst>
                                    <p:set>
                                      <p:cBhvr>
                                        <p:cTn id="119" dur="1" fill="hold">
                                          <p:stCondLst>
                                            <p:cond delay="0"/>
                                          </p:stCondLst>
                                        </p:cTn>
                                        <p:tgtEl>
                                          <p:spTgt spid="126"/>
                                        </p:tgtEl>
                                        <p:attrNameLst>
                                          <p:attrName>style.visibility</p:attrName>
                                        </p:attrNameLst>
                                      </p:cBhvr>
                                      <p:to>
                                        <p:strVal val="visible"/>
                                      </p:to>
                                    </p:set>
                                    <p:animEffect transition="in" filter="wipe(up)">
                                      <p:cBhvr>
                                        <p:cTn id="120" dur="250"/>
                                        <p:tgtEl>
                                          <p:spTgt spid="126"/>
                                        </p:tgtEl>
                                      </p:cBhvr>
                                    </p:animEffect>
                                  </p:childTnLst>
                                </p:cTn>
                              </p:par>
                              <p:par>
                                <p:cTn id="121" presetID="22" presetClass="entr" presetSubtype="8" fill="hold" nodeType="withEffect">
                                  <p:stCondLst>
                                    <p:cond delay="0"/>
                                  </p:stCondLst>
                                  <p:childTnLst>
                                    <p:set>
                                      <p:cBhvr>
                                        <p:cTn id="122" dur="1" fill="hold">
                                          <p:stCondLst>
                                            <p:cond delay="0"/>
                                          </p:stCondLst>
                                        </p:cTn>
                                        <p:tgtEl>
                                          <p:spTgt spid="135"/>
                                        </p:tgtEl>
                                        <p:attrNameLst>
                                          <p:attrName>style.visibility</p:attrName>
                                        </p:attrNameLst>
                                      </p:cBhvr>
                                      <p:to>
                                        <p:strVal val="visible"/>
                                      </p:to>
                                    </p:set>
                                    <p:animEffect transition="in" filter="wipe(left)">
                                      <p:cBhvr>
                                        <p:cTn id="123" dur="250"/>
                                        <p:tgtEl>
                                          <p:spTgt spid="135"/>
                                        </p:tgtEl>
                                      </p:cBhvr>
                                    </p:animEffect>
                                  </p:childTnLst>
                                </p:cTn>
                              </p:par>
                              <p:par>
                                <p:cTn id="124" presetID="22" presetClass="entr" presetSubtype="1" fill="hold" nodeType="withEffect">
                                  <p:stCondLst>
                                    <p:cond delay="0"/>
                                  </p:stCondLst>
                                  <p:childTnLst>
                                    <p:set>
                                      <p:cBhvr>
                                        <p:cTn id="125" dur="1" fill="hold">
                                          <p:stCondLst>
                                            <p:cond delay="0"/>
                                          </p:stCondLst>
                                        </p:cTn>
                                        <p:tgtEl>
                                          <p:spTgt spid="139"/>
                                        </p:tgtEl>
                                        <p:attrNameLst>
                                          <p:attrName>style.visibility</p:attrName>
                                        </p:attrNameLst>
                                      </p:cBhvr>
                                      <p:to>
                                        <p:strVal val="visible"/>
                                      </p:to>
                                    </p:set>
                                    <p:animEffect transition="in" filter="wipe(up)">
                                      <p:cBhvr>
                                        <p:cTn id="126" dur="250"/>
                                        <p:tgtEl>
                                          <p:spTgt spid="139"/>
                                        </p:tgtEl>
                                      </p:cBhvr>
                                    </p:animEffect>
                                  </p:childTnLst>
                                </p:cTn>
                              </p:par>
                              <p:par>
                                <p:cTn id="127" presetID="22" presetClass="exit" presetSubtype="8" fill="hold" nodeType="withEffect">
                                  <p:stCondLst>
                                    <p:cond delay="250"/>
                                  </p:stCondLst>
                                  <p:childTnLst>
                                    <p:animEffect transition="out" filter="wipe(left)">
                                      <p:cBhvr>
                                        <p:cTn id="128" dur="250"/>
                                        <p:tgtEl>
                                          <p:spTgt spid="128"/>
                                        </p:tgtEl>
                                      </p:cBhvr>
                                    </p:animEffect>
                                    <p:set>
                                      <p:cBhvr>
                                        <p:cTn id="129" dur="1" fill="hold">
                                          <p:stCondLst>
                                            <p:cond delay="249"/>
                                          </p:stCondLst>
                                        </p:cTn>
                                        <p:tgtEl>
                                          <p:spTgt spid="128"/>
                                        </p:tgtEl>
                                        <p:attrNameLst>
                                          <p:attrName>style.visibility</p:attrName>
                                        </p:attrNameLst>
                                      </p:cBhvr>
                                      <p:to>
                                        <p:strVal val="hidden"/>
                                      </p:to>
                                    </p:set>
                                  </p:childTnLst>
                                </p:cTn>
                              </p:par>
                              <p:par>
                                <p:cTn id="130" presetID="22" presetClass="exit" presetSubtype="1" fill="hold" nodeType="withEffect">
                                  <p:stCondLst>
                                    <p:cond delay="250"/>
                                  </p:stCondLst>
                                  <p:childTnLst>
                                    <p:animEffect transition="out" filter="wipe(up)">
                                      <p:cBhvr>
                                        <p:cTn id="131" dur="250"/>
                                        <p:tgtEl>
                                          <p:spTgt spid="129"/>
                                        </p:tgtEl>
                                      </p:cBhvr>
                                    </p:animEffect>
                                    <p:set>
                                      <p:cBhvr>
                                        <p:cTn id="132" dur="1" fill="hold">
                                          <p:stCondLst>
                                            <p:cond delay="249"/>
                                          </p:stCondLst>
                                        </p:cTn>
                                        <p:tgtEl>
                                          <p:spTgt spid="129"/>
                                        </p:tgtEl>
                                        <p:attrNameLst>
                                          <p:attrName>style.visibility</p:attrName>
                                        </p:attrNameLst>
                                      </p:cBhvr>
                                      <p:to>
                                        <p:strVal val="hidden"/>
                                      </p:to>
                                    </p:set>
                                  </p:childTnLst>
                                </p:cTn>
                              </p:par>
                              <p:par>
                                <p:cTn id="133" presetID="22" presetClass="exit" presetSubtype="8" fill="hold" nodeType="withEffect">
                                  <p:stCondLst>
                                    <p:cond delay="250"/>
                                  </p:stCondLst>
                                  <p:childTnLst>
                                    <p:animEffect transition="out" filter="wipe(left)">
                                      <p:cBhvr>
                                        <p:cTn id="134" dur="250"/>
                                        <p:tgtEl>
                                          <p:spTgt spid="130"/>
                                        </p:tgtEl>
                                      </p:cBhvr>
                                    </p:animEffect>
                                    <p:set>
                                      <p:cBhvr>
                                        <p:cTn id="135" dur="1" fill="hold">
                                          <p:stCondLst>
                                            <p:cond delay="249"/>
                                          </p:stCondLst>
                                        </p:cTn>
                                        <p:tgtEl>
                                          <p:spTgt spid="130"/>
                                        </p:tgtEl>
                                        <p:attrNameLst>
                                          <p:attrName>style.visibility</p:attrName>
                                        </p:attrNameLst>
                                      </p:cBhvr>
                                      <p:to>
                                        <p:strVal val="hidden"/>
                                      </p:to>
                                    </p:set>
                                  </p:childTnLst>
                                </p:cTn>
                              </p:par>
                              <p:par>
                                <p:cTn id="136" presetID="22" presetClass="exit" presetSubtype="8" fill="hold" nodeType="withEffect">
                                  <p:stCondLst>
                                    <p:cond delay="250"/>
                                  </p:stCondLst>
                                  <p:childTnLst>
                                    <p:animEffect transition="out" filter="wipe(left)">
                                      <p:cBhvr>
                                        <p:cTn id="137" dur="250"/>
                                        <p:tgtEl>
                                          <p:spTgt spid="131"/>
                                        </p:tgtEl>
                                      </p:cBhvr>
                                    </p:animEffect>
                                    <p:set>
                                      <p:cBhvr>
                                        <p:cTn id="138" dur="1" fill="hold">
                                          <p:stCondLst>
                                            <p:cond delay="249"/>
                                          </p:stCondLst>
                                        </p:cTn>
                                        <p:tgtEl>
                                          <p:spTgt spid="131"/>
                                        </p:tgtEl>
                                        <p:attrNameLst>
                                          <p:attrName>style.visibility</p:attrName>
                                        </p:attrNameLst>
                                      </p:cBhvr>
                                      <p:to>
                                        <p:strVal val="hidden"/>
                                      </p:to>
                                    </p:set>
                                  </p:childTnLst>
                                </p:cTn>
                              </p:par>
                              <p:par>
                                <p:cTn id="139" presetID="22" presetClass="exit" presetSubtype="8" fill="hold" nodeType="withEffect">
                                  <p:stCondLst>
                                    <p:cond delay="250"/>
                                  </p:stCondLst>
                                  <p:childTnLst>
                                    <p:animEffect transition="out" filter="wipe(left)">
                                      <p:cBhvr>
                                        <p:cTn id="140" dur="250"/>
                                        <p:tgtEl>
                                          <p:spTgt spid="132"/>
                                        </p:tgtEl>
                                      </p:cBhvr>
                                    </p:animEffect>
                                    <p:set>
                                      <p:cBhvr>
                                        <p:cTn id="141" dur="1" fill="hold">
                                          <p:stCondLst>
                                            <p:cond delay="249"/>
                                          </p:stCondLst>
                                        </p:cTn>
                                        <p:tgtEl>
                                          <p:spTgt spid="132"/>
                                        </p:tgtEl>
                                        <p:attrNameLst>
                                          <p:attrName>style.visibility</p:attrName>
                                        </p:attrNameLst>
                                      </p:cBhvr>
                                      <p:to>
                                        <p:strVal val="hidden"/>
                                      </p:to>
                                    </p:set>
                                  </p:childTnLst>
                                </p:cTn>
                              </p:par>
                              <p:par>
                                <p:cTn id="142" presetID="22" presetClass="exit" presetSubtype="1" fill="hold" nodeType="withEffect">
                                  <p:stCondLst>
                                    <p:cond delay="250"/>
                                  </p:stCondLst>
                                  <p:childTnLst>
                                    <p:animEffect transition="out" filter="wipe(up)">
                                      <p:cBhvr>
                                        <p:cTn id="143" dur="250"/>
                                        <p:tgtEl>
                                          <p:spTgt spid="133"/>
                                        </p:tgtEl>
                                      </p:cBhvr>
                                    </p:animEffect>
                                    <p:set>
                                      <p:cBhvr>
                                        <p:cTn id="144" dur="1" fill="hold">
                                          <p:stCondLst>
                                            <p:cond delay="249"/>
                                          </p:stCondLst>
                                        </p:cTn>
                                        <p:tgtEl>
                                          <p:spTgt spid="133"/>
                                        </p:tgtEl>
                                        <p:attrNameLst>
                                          <p:attrName>style.visibility</p:attrName>
                                        </p:attrNameLst>
                                      </p:cBhvr>
                                      <p:to>
                                        <p:strVal val="hidden"/>
                                      </p:to>
                                    </p:set>
                                  </p:childTnLst>
                                </p:cTn>
                              </p:par>
                              <p:par>
                                <p:cTn id="145" presetID="22" presetClass="exit" presetSubtype="1" fill="hold" nodeType="withEffect">
                                  <p:stCondLst>
                                    <p:cond delay="250"/>
                                  </p:stCondLst>
                                  <p:childTnLst>
                                    <p:animEffect transition="out" filter="wipe(up)">
                                      <p:cBhvr>
                                        <p:cTn id="146" dur="250"/>
                                        <p:tgtEl>
                                          <p:spTgt spid="125"/>
                                        </p:tgtEl>
                                      </p:cBhvr>
                                    </p:animEffect>
                                    <p:set>
                                      <p:cBhvr>
                                        <p:cTn id="147" dur="1" fill="hold">
                                          <p:stCondLst>
                                            <p:cond delay="249"/>
                                          </p:stCondLst>
                                        </p:cTn>
                                        <p:tgtEl>
                                          <p:spTgt spid="125"/>
                                        </p:tgtEl>
                                        <p:attrNameLst>
                                          <p:attrName>style.visibility</p:attrName>
                                        </p:attrNameLst>
                                      </p:cBhvr>
                                      <p:to>
                                        <p:strVal val="hidden"/>
                                      </p:to>
                                    </p:set>
                                  </p:childTnLst>
                                </p:cTn>
                              </p:par>
                              <p:par>
                                <p:cTn id="148" presetID="22" presetClass="exit" presetSubtype="1" fill="hold" nodeType="withEffect">
                                  <p:stCondLst>
                                    <p:cond delay="250"/>
                                  </p:stCondLst>
                                  <p:childTnLst>
                                    <p:animEffect transition="out" filter="wipe(up)">
                                      <p:cBhvr>
                                        <p:cTn id="149" dur="250"/>
                                        <p:tgtEl>
                                          <p:spTgt spid="124"/>
                                        </p:tgtEl>
                                      </p:cBhvr>
                                    </p:animEffect>
                                    <p:set>
                                      <p:cBhvr>
                                        <p:cTn id="150" dur="1" fill="hold">
                                          <p:stCondLst>
                                            <p:cond delay="249"/>
                                          </p:stCondLst>
                                        </p:cTn>
                                        <p:tgtEl>
                                          <p:spTgt spid="124"/>
                                        </p:tgtEl>
                                        <p:attrNameLst>
                                          <p:attrName>style.visibility</p:attrName>
                                        </p:attrNameLst>
                                      </p:cBhvr>
                                      <p:to>
                                        <p:strVal val="hidden"/>
                                      </p:to>
                                    </p:set>
                                  </p:childTnLst>
                                </p:cTn>
                              </p:par>
                              <p:par>
                                <p:cTn id="151" presetID="22" presetClass="exit" presetSubtype="1" fill="hold" nodeType="withEffect">
                                  <p:stCondLst>
                                    <p:cond delay="250"/>
                                  </p:stCondLst>
                                  <p:childTnLst>
                                    <p:animEffect transition="out" filter="wipe(up)">
                                      <p:cBhvr>
                                        <p:cTn id="152" dur="250"/>
                                        <p:tgtEl>
                                          <p:spTgt spid="127"/>
                                        </p:tgtEl>
                                      </p:cBhvr>
                                    </p:animEffect>
                                    <p:set>
                                      <p:cBhvr>
                                        <p:cTn id="153" dur="1" fill="hold">
                                          <p:stCondLst>
                                            <p:cond delay="249"/>
                                          </p:stCondLst>
                                        </p:cTn>
                                        <p:tgtEl>
                                          <p:spTgt spid="127"/>
                                        </p:tgtEl>
                                        <p:attrNameLst>
                                          <p:attrName>style.visibility</p:attrName>
                                        </p:attrNameLst>
                                      </p:cBhvr>
                                      <p:to>
                                        <p:strVal val="hidden"/>
                                      </p:to>
                                    </p:set>
                                  </p:childTnLst>
                                </p:cTn>
                              </p:par>
                              <p:par>
                                <p:cTn id="154" presetID="22" presetClass="exit" presetSubtype="1" fill="hold" nodeType="withEffect">
                                  <p:stCondLst>
                                    <p:cond delay="250"/>
                                  </p:stCondLst>
                                  <p:childTnLst>
                                    <p:animEffect transition="out" filter="wipe(up)">
                                      <p:cBhvr>
                                        <p:cTn id="155" dur="250"/>
                                        <p:tgtEl>
                                          <p:spTgt spid="126"/>
                                        </p:tgtEl>
                                      </p:cBhvr>
                                    </p:animEffect>
                                    <p:set>
                                      <p:cBhvr>
                                        <p:cTn id="156" dur="1" fill="hold">
                                          <p:stCondLst>
                                            <p:cond delay="249"/>
                                          </p:stCondLst>
                                        </p:cTn>
                                        <p:tgtEl>
                                          <p:spTgt spid="126"/>
                                        </p:tgtEl>
                                        <p:attrNameLst>
                                          <p:attrName>style.visibility</p:attrName>
                                        </p:attrNameLst>
                                      </p:cBhvr>
                                      <p:to>
                                        <p:strVal val="hidden"/>
                                      </p:to>
                                    </p:set>
                                  </p:childTnLst>
                                </p:cTn>
                              </p:par>
                              <p:par>
                                <p:cTn id="157" presetID="22" presetClass="exit" presetSubtype="8" fill="hold" nodeType="withEffect">
                                  <p:stCondLst>
                                    <p:cond delay="250"/>
                                  </p:stCondLst>
                                  <p:childTnLst>
                                    <p:animEffect transition="out" filter="wipe(left)">
                                      <p:cBhvr>
                                        <p:cTn id="158" dur="250"/>
                                        <p:tgtEl>
                                          <p:spTgt spid="135"/>
                                        </p:tgtEl>
                                      </p:cBhvr>
                                    </p:animEffect>
                                    <p:set>
                                      <p:cBhvr>
                                        <p:cTn id="159" dur="1" fill="hold">
                                          <p:stCondLst>
                                            <p:cond delay="249"/>
                                          </p:stCondLst>
                                        </p:cTn>
                                        <p:tgtEl>
                                          <p:spTgt spid="135"/>
                                        </p:tgtEl>
                                        <p:attrNameLst>
                                          <p:attrName>style.visibility</p:attrName>
                                        </p:attrNameLst>
                                      </p:cBhvr>
                                      <p:to>
                                        <p:strVal val="hidden"/>
                                      </p:to>
                                    </p:set>
                                  </p:childTnLst>
                                </p:cTn>
                              </p:par>
                              <p:par>
                                <p:cTn id="160" presetID="22" presetClass="exit" presetSubtype="1" fill="hold" nodeType="withEffect">
                                  <p:stCondLst>
                                    <p:cond delay="250"/>
                                  </p:stCondLst>
                                  <p:childTnLst>
                                    <p:animEffect transition="out" filter="wipe(up)">
                                      <p:cBhvr>
                                        <p:cTn id="161" dur="250"/>
                                        <p:tgtEl>
                                          <p:spTgt spid="139"/>
                                        </p:tgtEl>
                                      </p:cBhvr>
                                    </p:animEffect>
                                    <p:set>
                                      <p:cBhvr>
                                        <p:cTn id="162" dur="1" fill="hold">
                                          <p:stCondLst>
                                            <p:cond delay="249"/>
                                          </p:stCondLst>
                                        </p:cTn>
                                        <p:tgtEl>
                                          <p:spTgt spid="139"/>
                                        </p:tgtEl>
                                        <p:attrNameLst>
                                          <p:attrName>style.visibility</p:attrName>
                                        </p:attrNameLst>
                                      </p:cBhvr>
                                      <p:to>
                                        <p:strVal val="hidden"/>
                                      </p:to>
                                    </p:set>
                                  </p:childTnLst>
                                </p:cTn>
                              </p:par>
                              <p:par>
                                <p:cTn id="163" presetID="22" presetClass="entr" presetSubtype="1" fill="hold" nodeType="withEffect">
                                  <p:stCondLst>
                                    <p:cond delay="250"/>
                                  </p:stCondLst>
                                  <p:childTnLst>
                                    <p:set>
                                      <p:cBhvr>
                                        <p:cTn id="164" dur="1" fill="hold">
                                          <p:stCondLst>
                                            <p:cond delay="0"/>
                                          </p:stCondLst>
                                        </p:cTn>
                                        <p:tgtEl>
                                          <p:spTgt spid="134"/>
                                        </p:tgtEl>
                                        <p:attrNameLst>
                                          <p:attrName>style.visibility</p:attrName>
                                        </p:attrNameLst>
                                      </p:cBhvr>
                                      <p:to>
                                        <p:strVal val="visible"/>
                                      </p:to>
                                    </p:set>
                                    <p:animEffect transition="in" filter="wipe(up)">
                                      <p:cBhvr>
                                        <p:cTn id="165" dur="250"/>
                                        <p:tgtEl>
                                          <p:spTgt spid="134"/>
                                        </p:tgtEl>
                                      </p:cBhvr>
                                    </p:animEffect>
                                  </p:childTnLst>
                                </p:cTn>
                              </p:par>
                              <p:par>
                                <p:cTn id="166" presetID="22" presetClass="entr" presetSubtype="1" fill="hold" nodeType="withEffect">
                                  <p:stCondLst>
                                    <p:cond delay="250"/>
                                  </p:stCondLst>
                                  <p:childTnLst>
                                    <p:set>
                                      <p:cBhvr>
                                        <p:cTn id="167" dur="1" fill="hold">
                                          <p:stCondLst>
                                            <p:cond delay="0"/>
                                          </p:stCondLst>
                                        </p:cTn>
                                        <p:tgtEl>
                                          <p:spTgt spid="136"/>
                                        </p:tgtEl>
                                        <p:attrNameLst>
                                          <p:attrName>style.visibility</p:attrName>
                                        </p:attrNameLst>
                                      </p:cBhvr>
                                      <p:to>
                                        <p:strVal val="visible"/>
                                      </p:to>
                                    </p:set>
                                    <p:animEffect transition="in" filter="wipe(up)">
                                      <p:cBhvr>
                                        <p:cTn id="168" dur="250"/>
                                        <p:tgtEl>
                                          <p:spTgt spid="136"/>
                                        </p:tgtEl>
                                      </p:cBhvr>
                                    </p:animEffect>
                                  </p:childTnLst>
                                </p:cTn>
                              </p:par>
                              <p:par>
                                <p:cTn id="169" presetID="22" presetClass="entr" presetSubtype="8" fill="hold" nodeType="withEffect">
                                  <p:stCondLst>
                                    <p:cond delay="250"/>
                                  </p:stCondLst>
                                  <p:childTnLst>
                                    <p:set>
                                      <p:cBhvr>
                                        <p:cTn id="170" dur="1" fill="hold">
                                          <p:stCondLst>
                                            <p:cond delay="0"/>
                                          </p:stCondLst>
                                        </p:cTn>
                                        <p:tgtEl>
                                          <p:spTgt spid="137"/>
                                        </p:tgtEl>
                                        <p:attrNameLst>
                                          <p:attrName>style.visibility</p:attrName>
                                        </p:attrNameLst>
                                      </p:cBhvr>
                                      <p:to>
                                        <p:strVal val="visible"/>
                                      </p:to>
                                    </p:set>
                                    <p:animEffect transition="in" filter="wipe(left)">
                                      <p:cBhvr>
                                        <p:cTn id="171" dur="250"/>
                                        <p:tgtEl>
                                          <p:spTgt spid="137"/>
                                        </p:tgtEl>
                                      </p:cBhvr>
                                    </p:animEffect>
                                  </p:childTnLst>
                                </p:cTn>
                              </p:par>
                              <p:par>
                                <p:cTn id="172" presetID="22" presetClass="entr" presetSubtype="4" fill="hold" nodeType="withEffect">
                                  <p:stCondLst>
                                    <p:cond delay="250"/>
                                  </p:stCondLst>
                                  <p:childTnLst>
                                    <p:set>
                                      <p:cBhvr>
                                        <p:cTn id="173" dur="1" fill="hold">
                                          <p:stCondLst>
                                            <p:cond delay="0"/>
                                          </p:stCondLst>
                                        </p:cTn>
                                        <p:tgtEl>
                                          <p:spTgt spid="138"/>
                                        </p:tgtEl>
                                        <p:attrNameLst>
                                          <p:attrName>style.visibility</p:attrName>
                                        </p:attrNameLst>
                                      </p:cBhvr>
                                      <p:to>
                                        <p:strVal val="visible"/>
                                      </p:to>
                                    </p:set>
                                    <p:animEffect transition="in" filter="wipe(down)">
                                      <p:cBhvr>
                                        <p:cTn id="174" dur="250"/>
                                        <p:tgtEl>
                                          <p:spTgt spid="138"/>
                                        </p:tgtEl>
                                      </p:cBhvr>
                                    </p:animEffect>
                                  </p:childTnLst>
                                </p:cTn>
                              </p:par>
                              <p:par>
                                <p:cTn id="175" presetID="22" presetClass="entr" presetSubtype="1" fill="hold" nodeType="withEffect">
                                  <p:stCondLst>
                                    <p:cond delay="250"/>
                                  </p:stCondLst>
                                  <p:childTnLst>
                                    <p:set>
                                      <p:cBhvr>
                                        <p:cTn id="176" dur="1" fill="hold">
                                          <p:stCondLst>
                                            <p:cond delay="0"/>
                                          </p:stCondLst>
                                        </p:cTn>
                                        <p:tgtEl>
                                          <p:spTgt spid="140"/>
                                        </p:tgtEl>
                                        <p:attrNameLst>
                                          <p:attrName>style.visibility</p:attrName>
                                        </p:attrNameLst>
                                      </p:cBhvr>
                                      <p:to>
                                        <p:strVal val="visible"/>
                                      </p:to>
                                    </p:set>
                                    <p:animEffect transition="in" filter="wipe(up)">
                                      <p:cBhvr>
                                        <p:cTn id="177" dur="250"/>
                                        <p:tgtEl>
                                          <p:spTgt spid="140"/>
                                        </p:tgtEl>
                                      </p:cBhvr>
                                    </p:animEffect>
                                  </p:childTnLst>
                                </p:cTn>
                              </p:par>
                              <p:par>
                                <p:cTn id="178" presetID="22" presetClass="entr" presetSubtype="1" fill="hold" nodeType="withEffect">
                                  <p:stCondLst>
                                    <p:cond delay="250"/>
                                  </p:stCondLst>
                                  <p:childTnLst>
                                    <p:set>
                                      <p:cBhvr>
                                        <p:cTn id="179" dur="1" fill="hold">
                                          <p:stCondLst>
                                            <p:cond delay="0"/>
                                          </p:stCondLst>
                                        </p:cTn>
                                        <p:tgtEl>
                                          <p:spTgt spid="141"/>
                                        </p:tgtEl>
                                        <p:attrNameLst>
                                          <p:attrName>style.visibility</p:attrName>
                                        </p:attrNameLst>
                                      </p:cBhvr>
                                      <p:to>
                                        <p:strVal val="visible"/>
                                      </p:to>
                                    </p:set>
                                    <p:animEffect transition="in" filter="wipe(up)">
                                      <p:cBhvr>
                                        <p:cTn id="180" dur="250"/>
                                        <p:tgtEl>
                                          <p:spTgt spid="141"/>
                                        </p:tgtEl>
                                      </p:cBhvr>
                                    </p:animEffect>
                                  </p:childTnLst>
                                </p:cTn>
                              </p:par>
                              <p:par>
                                <p:cTn id="181" presetID="22" presetClass="entr" presetSubtype="8" fill="hold" nodeType="withEffect">
                                  <p:stCondLst>
                                    <p:cond delay="250"/>
                                  </p:stCondLst>
                                  <p:childTnLst>
                                    <p:set>
                                      <p:cBhvr>
                                        <p:cTn id="182" dur="1" fill="hold">
                                          <p:stCondLst>
                                            <p:cond delay="0"/>
                                          </p:stCondLst>
                                        </p:cTn>
                                        <p:tgtEl>
                                          <p:spTgt spid="142"/>
                                        </p:tgtEl>
                                        <p:attrNameLst>
                                          <p:attrName>style.visibility</p:attrName>
                                        </p:attrNameLst>
                                      </p:cBhvr>
                                      <p:to>
                                        <p:strVal val="visible"/>
                                      </p:to>
                                    </p:set>
                                    <p:animEffect transition="in" filter="wipe(left)">
                                      <p:cBhvr>
                                        <p:cTn id="183" dur="250"/>
                                        <p:tgtEl>
                                          <p:spTgt spid="142"/>
                                        </p:tgtEl>
                                      </p:cBhvr>
                                    </p:animEffect>
                                  </p:childTnLst>
                                </p:cTn>
                              </p:par>
                              <p:par>
                                <p:cTn id="184" presetID="22" presetClass="entr" presetSubtype="1" fill="hold" nodeType="withEffect">
                                  <p:stCondLst>
                                    <p:cond delay="250"/>
                                  </p:stCondLst>
                                  <p:childTnLst>
                                    <p:set>
                                      <p:cBhvr>
                                        <p:cTn id="185" dur="1" fill="hold">
                                          <p:stCondLst>
                                            <p:cond delay="0"/>
                                          </p:stCondLst>
                                        </p:cTn>
                                        <p:tgtEl>
                                          <p:spTgt spid="143"/>
                                        </p:tgtEl>
                                        <p:attrNameLst>
                                          <p:attrName>style.visibility</p:attrName>
                                        </p:attrNameLst>
                                      </p:cBhvr>
                                      <p:to>
                                        <p:strVal val="visible"/>
                                      </p:to>
                                    </p:set>
                                    <p:animEffect transition="in" filter="wipe(up)">
                                      <p:cBhvr>
                                        <p:cTn id="186" dur="250"/>
                                        <p:tgtEl>
                                          <p:spTgt spid="143"/>
                                        </p:tgtEl>
                                      </p:cBhvr>
                                    </p:animEffect>
                                  </p:childTnLst>
                                </p:cTn>
                              </p:par>
                            </p:childTnLst>
                          </p:cTn>
                        </p:par>
                        <p:par>
                          <p:cTn id="187" fill="hold">
                            <p:stCondLst>
                              <p:cond delay="6000"/>
                            </p:stCondLst>
                            <p:childTnLst>
                              <p:par>
                                <p:cTn id="188" presetID="22" presetClass="exit" presetSubtype="1" fill="hold" nodeType="afterEffect">
                                  <p:stCondLst>
                                    <p:cond delay="0"/>
                                  </p:stCondLst>
                                  <p:childTnLst>
                                    <p:animEffect transition="out" filter="wipe(up)">
                                      <p:cBhvr>
                                        <p:cTn id="189" dur="250"/>
                                        <p:tgtEl>
                                          <p:spTgt spid="134"/>
                                        </p:tgtEl>
                                      </p:cBhvr>
                                    </p:animEffect>
                                    <p:set>
                                      <p:cBhvr>
                                        <p:cTn id="190" dur="1" fill="hold">
                                          <p:stCondLst>
                                            <p:cond delay="249"/>
                                          </p:stCondLst>
                                        </p:cTn>
                                        <p:tgtEl>
                                          <p:spTgt spid="134"/>
                                        </p:tgtEl>
                                        <p:attrNameLst>
                                          <p:attrName>style.visibility</p:attrName>
                                        </p:attrNameLst>
                                      </p:cBhvr>
                                      <p:to>
                                        <p:strVal val="hidden"/>
                                      </p:to>
                                    </p:set>
                                  </p:childTnLst>
                                </p:cTn>
                              </p:par>
                              <p:par>
                                <p:cTn id="191" presetID="22" presetClass="exit" presetSubtype="1" fill="hold" nodeType="withEffect">
                                  <p:stCondLst>
                                    <p:cond delay="0"/>
                                  </p:stCondLst>
                                  <p:childTnLst>
                                    <p:animEffect transition="out" filter="wipe(up)">
                                      <p:cBhvr>
                                        <p:cTn id="192" dur="250"/>
                                        <p:tgtEl>
                                          <p:spTgt spid="136"/>
                                        </p:tgtEl>
                                      </p:cBhvr>
                                    </p:animEffect>
                                    <p:set>
                                      <p:cBhvr>
                                        <p:cTn id="193" dur="1" fill="hold">
                                          <p:stCondLst>
                                            <p:cond delay="249"/>
                                          </p:stCondLst>
                                        </p:cTn>
                                        <p:tgtEl>
                                          <p:spTgt spid="136"/>
                                        </p:tgtEl>
                                        <p:attrNameLst>
                                          <p:attrName>style.visibility</p:attrName>
                                        </p:attrNameLst>
                                      </p:cBhvr>
                                      <p:to>
                                        <p:strVal val="hidden"/>
                                      </p:to>
                                    </p:set>
                                  </p:childTnLst>
                                </p:cTn>
                              </p:par>
                              <p:par>
                                <p:cTn id="194" presetID="22" presetClass="exit" presetSubtype="8" fill="hold" nodeType="withEffect">
                                  <p:stCondLst>
                                    <p:cond delay="0"/>
                                  </p:stCondLst>
                                  <p:childTnLst>
                                    <p:animEffect transition="out" filter="wipe(left)">
                                      <p:cBhvr>
                                        <p:cTn id="195" dur="250"/>
                                        <p:tgtEl>
                                          <p:spTgt spid="137"/>
                                        </p:tgtEl>
                                      </p:cBhvr>
                                    </p:animEffect>
                                    <p:set>
                                      <p:cBhvr>
                                        <p:cTn id="196" dur="1" fill="hold">
                                          <p:stCondLst>
                                            <p:cond delay="249"/>
                                          </p:stCondLst>
                                        </p:cTn>
                                        <p:tgtEl>
                                          <p:spTgt spid="137"/>
                                        </p:tgtEl>
                                        <p:attrNameLst>
                                          <p:attrName>style.visibility</p:attrName>
                                        </p:attrNameLst>
                                      </p:cBhvr>
                                      <p:to>
                                        <p:strVal val="hidden"/>
                                      </p:to>
                                    </p:set>
                                  </p:childTnLst>
                                </p:cTn>
                              </p:par>
                              <p:par>
                                <p:cTn id="197" presetID="22" presetClass="exit" presetSubtype="4" fill="hold" nodeType="withEffect">
                                  <p:stCondLst>
                                    <p:cond delay="0"/>
                                  </p:stCondLst>
                                  <p:childTnLst>
                                    <p:animEffect transition="out" filter="wipe(down)">
                                      <p:cBhvr>
                                        <p:cTn id="198" dur="250"/>
                                        <p:tgtEl>
                                          <p:spTgt spid="138"/>
                                        </p:tgtEl>
                                      </p:cBhvr>
                                    </p:animEffect>
                                    <p:set>
                                      <p:cBhvr>
                                        <p:cTn id="199" dur="1" fill="hold">
                                          <p:stCondLst>
                                            <p:cond delay="249"/>
                                          </p:stCondLst>
                                        </p:cTn>
                                        <p:tgtEl>
                                          <p:spTgt spid="138"/>
                                        </p:tgtEl>
                                        <p:attrNameLst>
                                          <p:attrName>style.visibility</p:attrName>
                                        </p:attrNameLst>
                                      </p:cBhvr>
                                      <p:to>
                                        <p:strVal val="hidden"/>
                                      </p:to>
                                    </p:set>
                                  </p:childTnLst>
                                </p:cTn>
                              </p:par>
                              <p:par>
                                <p:cTn id="200" presetID="22" presetClass="exit" presetSubtype="1" fill="hold" nodeType="withEffect">
                                  <p:stCondLst>
                                    <p:cond delay="0"/>
                                  </p:stCondLst>
                                  <p:childTnLst>
                                    <p:animEffect transition="out" filter="wipe(up)">
                                      <p:cBhvr>
                                        <p:cTn id="201" dur="250"/>
                                        <p:tgtEl>
                                          <p:spTgt spid="140"/>
                                        </p:tgtEl>
                                      </p:cBhvr>
                                    </p:animEffect>
                                    <p:set>
                                      <p:cBhvr>
                                        <p:cTn id="202" dur="1" fill="hold">
                                          <p:stCondLst>
                                            <p:cond delay="249"/>
                                          </p:stCondLst>
                                        </p:cTn>
                                        <p:tgtEl>
                                          <p:spTgt spid="140"/>
                                        </p:tgtEl>
                                        <p:attrNameLst>
                                          <p:attrName>style.visibility</p:attrName>
                                        </p:attrNameLst>
                                      </p:cBhvr>
                                      <p:to>
                                        <p:strVal val="hidden"/>
                                      </p:to>
                                    </p:set>
                                  </p:childTnLst>
                                </p:cTn>
                              </p:par>
                              <p:par>
                                <p:cTn id="203" presetID="22" presetClass="exit" presetSubtype="1" fill="hold" nodeType="withEffect">
                                  <p:stCondLst>
                                    <p:cond delay="0"/>
                                  </p:stCondLst>
                                  <p:childTnLst>
                                    <p:animEffect transition="out" filter="wipe(up)">
                                      <p:cBhvr>
                                        <p:cTn id="204" dur="250"/>
                                        <p:tgtEl>
                                          <p:spTgt spid="141"/>
                                        </p:tgtEl>
                                      </p:cBhvr>
                                    </p:animEffect>
                                    <p:set>
                                      <p:cBhvr>
                                        <p:cTn id="205" dur="1" fill="hold">
                                          <p:stCondLst>
                                            <p:cond delay="249"/>
                                          </p:stCondLst>
                                        </p:cTn>
                                        <p:tgtEl>
                                          <p:spTgt spid="141"/>
                                        </p:tgtEl>
                                        <p:attrNameLst>
                                          <p:attrName>style.visibility</p:attrName>
                                        </p:attrNameLst>
                                      </p:cBhvr>
                                      <p:to>
                                        <p:strVal val="hidden"/>
                                      </p:to>
                                    </p:set>
                                  </p:childTnLst>
                                </p:cTn>
                              </p:par>
                              <p:par>
                                <p:cTn id="206" presetID="22" presetClass="exit" presetSubtype="8" fill="hold" nodeType="withEffect">
                                  <p:stCondLst>
                                    <p:cond delay="0"/>
                                  </p:stCondLst>
                                  <p:childTnLst>
                                    <p:animEffect transition="out" filter="wipe(left)">
                                      <p:cBhvr>
                                        <p:cTn id="207" dur="250"/>
                                        <p:tgtEl>
                                          <p:spTgt spid="142"/>
                                        </p:tgtEl>
                                      </p:cBhvr>
                                    </p:animEffect>
                                    <p:set>
                                      <p:cBhvr>
                                        <p:cTn id="208" dur="1" fill="hold">
                                          <p:stCondLst>
                                            <p:cond delay="249"/>
                                          </p:stCondLst>
                                        </p:cTn>
                                        <p:tgtEl>
                                          <p:spTgt spid="142"/>
                                        </p:tgtEl>
                                        <p:attrNameLst>
                                          <p:attrName>style.visibility</p:attrName>
                                        </p:attrNameLst>
                                      </p:cBhvr>
                                      <p:to>
                                        <p:strVal val="hidden"/>
                                      </p:to>
                                    </p:set>
                                  </p:childTnLst>
                                </p:cTn>
                              </p:par>
                              <p:par>
                                <p:cTn id="209" presetID="22" presetClass="exit" presetSubtype="1" fill="hold" nodeType="withEffect">
                                  <p:stCondLst>
                                    <p:cond delay="0"/>
                                  </p:stCondLst>
                                  <p:childTnLst>
                                    <p:animEffect transition="out" filter="wipe(up)">
                                      <p:cBhvr>
                                        <p:cTn id="210" dur="250"/>
                                        <p:tgtEl>
                                          <p:spTgt spid="143"/>
                                        </p:tgtEl>
                                      </p:cBhvr>
                                    </p:animEffect>
                                    <p:set>
                                      <p:cBhvr>
                                        <p:cTn id="211" dur="1" fill="hold">
                                          <p:stCondLst>
                                            <p:cond delay="249"/>
                                          </p:stCondLst>
                                        </p:cTn>
                                        <p:tgtEl>
                                          <p:spTgt spid="143"/>
                                        </p:tgtEl>
                                        <p:attrNameLst>
                                          <p:attrName>style.visibility</p:attrName>
                                        </p:attrNameLst>
                                      </p:cBhvr>
                                      <p:to>
                                        <p:strVal val="hidden"/>
                                      </p:to>
                                    </p:set>
                                  </p:childTnLst>
                                </p:cTn>
                              </p:par>
                            </p:childTnLst>
                          </p:cTn>
                        </p:par>
                        <p:par>
                          <p:cTn id="212" fill="hold">
                            <p:stCondLst>
                              <p:cond delay="6250"/>
                            </p:stCondLst>
                            <p:childTnLst>
                              <p:par>
                                <p:cTn id="213" presetID="10" presetClass="entr" presetSubtype="0" fill="hold" grpId="0" nodeType="afterEffect">
                                  <p:stCondLst>
                                    <p:cond delay="0"/>
                                  </p:stCondLst>
                                  <p:childTnLst>
                                    <p:set>
                                      <p:cBhvr>
                                        <p:cTn id="214" dur="1" fill="hold">
                                          <p:stCondLst>
                                            <p:cond delay="0"/>
                                          </p:stCondLst>
                                        </p:cTn>
                                        <p:tgtEl>
                                          <p:spTgt spid="147"/>
                                        </p:tgtEl>
                                        <p:attrNameLst>
                                          <p:attrName>style.visibility</p:attrName>
                                        </p:attrNameLst>
                                      </p:cBhvr>
                                      <p:to>
                                        <p:strVal val="visible"/>
                                      </p:to>
                                    </p:set>
                                    <p:animEffect transition="in" filter="fade">
                                      <p:cBhvr>
                                        <p:cTn id="215" dur="500"/>
                                        <p:tgtEl>
                                          <p:spTgt spid="147"/>
                                        </p:tgtEl>
                                      </p:cBhvr>
                                    </p:animEffect>
                                  </p:childTnLst>
                                </p:cTn>
                              </p:par>
                            </p:childTnLst>
                          </p:cTn>
                        </p:par>
                        <p:par>
                          <p:cTn id="216" fill="hold">
                            <p:stCondLst>
                              <p:cond delay="6750"/>
                            </p:stCondLst>
                            <p:childTnLst>
                              <p:par>
                                <p:cTn id="217" presetID="10" presetClass="entr" presetSubtype="0" fill="hold" nodeType="afterEffect">
                                  <p:stCondLst>
                                    <p:cond delay="1000"/>
                                  </p:stCondLst>
                                  <p:childTnLst>
                                    <p:set>
                                      <p:cBhvr>
                                        <p:cTn id="218" dur="1" fill="hold">
                                          <p:stCondLst>
                                            <p:cond delay="0"/>
                                          </p:stCondLst>
                                        </p:cTn>
                                        <p:tgtEl>
                                          <p:spTgt spid="77"/>
                                        </p:tgtEl>
                                        <p:attrNameLst>
                                          <p:attrName>style.visibility</p:attrName>
                                        </p:attrNameLst>
                                      </p:cBhvr>
                                      <p:to>
                                        <p:strVal val="visible"/>
                                      </p:to>
                                    </p:set>
                                    <p:animEffect transition="in" filter="fade">
                                      <p:cBhvr>
                                        <p:cTn id="219"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5072" y="1213951"/>
            <a:ext cx="3919075" cy="3381551"/>
          </a:xfrm>
          <a:prstGeom prst="rect">
            <a:avLst/>
          </a:prstGeom>
        </p:spPr>
      </p:pic>
      <p:sp>
        <p:nvSpPr>
          <p:cNvPr id="144" name="Title 1"/>
          <p:cNvSpPr txBox="1">
            <a:spLocks/>
          </p:cNvSpPr>
          <p:nvPr/>
        </p:nvSpPr>
        <p:spPr>
          <a:xfrm>
            <a:off x="1904519" y="5142550"/>
            <a:ext cx="2747297" cy="508899"/>
          </a:xfrm>
          <a:prstGeom prst="rect">
            <a:avLst/>
          </a:prstGeom>
        </p:spPr>
        <p:txBody>
          <a:bodyPr lIns="89595" tIns="44796" rIns="89595" bIns="44796" anchor="t"/>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defTabSz="914038">
              <a:lnSpc>
                <a:spcPts val="2199"/>
              </a:lnSpc>
            </a:pPr>
            <a:r>
              <a:rPr lang="en-US" sz="1600" i="0" kern="900" spc="200" dirty="0">
                <a:solidFill>
                  <a:srgbClr val="EC5038"/>
                </a:solidFill>
              </a:rPr>
              <a:t>FIXED WORKFORCES SILOED TEAMS</a:t>
            </a:r>
          </a:p>
        </p:txBody>
      </p:sp>
      <p:sp>
        <p:nvSpPr>
          <p:cNvPr id="146" name="Rectangle 145"/>
          <p:cNvSpPr/>
          <p:nvPr/>
        </p:nvSpPr>
        <p:spPr>
          <a:xfrm>
            <a:off x="2203641" y="4866371"/>
            <a:ext cx="2149054" cy="278713"/>
          </a:xfrm>
          <a:prstGeom prst="rect">
            <a:avLst/>
          </a:prstGeom>
        </p:spPr>
        <p:txBody>
          <a:bodyPr wrap="square" lIns="89595" tIns="44796" rIns="89595" bIns="44796">
            <a:spAutoFit/>
          </a:bodyPr>
          <a:lstStyle/>
          <a:p>
            <a:pPr algn="ctr" defTabSz="913778">
              <a:lnSpc>
                <a:spcPct val="150000"/>
              </a:lnSpc>
            </a:pPr>
            <a:r>
              <a:rPr lang="en-US" sz="800" b="1" kern="0" spc="150" dirty="0">
                <a:solidFill>
                  <a:srgbClr val="8D8D8D"/>
                </a:solidFill>
              </a:rPr>
              <a:t>TRADITIONAL HIERARCHIES</a:t>
            </a:r>
          </a:p>
        </p:txBody>
      </p:sp>
      <p:sp>
        <p:nvSpPr>
          <p:cNvPr id="148" name="Rectangle 147"/>
          <p:cNvSpPr/>
          <p:nvPr/>
        </p:nvSpPr>
        <p:spPr>
          <a:xfrm>
            <a:off x="7268877" y="4866371"/>
            <a:ext cx="2149054" cy="278713"/>
          </a:xfrm>
          <a:prstGeom prst="rect">
            <a:avLst/>
          </a:prstGeom>
        </p:spPr>
        <p:txBody>
          <a:bodyPr wrap="square" lIns="89595" tIns="44796" rIns="89595" bIns="44796">
            <a:spAutoFit/>
          </a:bodyPr>
          <a:lstStyle/>
          <a:p>
            <a:pPr algn="ctr" defTabSz="913778">
              <a:lnSpc>
                <a:spcPct val="150000"/>
              </a:lnSpc>
            </a:pPr>
            <a:r>
              <a:rPr lang="en-US" sz="800" b="1" kern="0" spc="150" dirty="0">
                <a:solidFill>
                  <a:srgbClr val="8D8D8D"/>
                </a:solidFill>
              </a:rPr>
              <a:t>RESPONSIVE NETWORKS</a:t>
            </a:r>
          </a:p>
        </p:txBody>
      </p:sp>
      <p:sp>
        <p:nvSpPr>
          <p:cNvPr id="149" name="Title 1"/>
          <p:cNvSpPr txBox="1">
            <a:spLocks/>
          </p:cNvSpPr>
          <p:nvPr/>
        </p:nvSpPr>
        <p:spPr>
          <a:xfrm>
            <a:off x="6298914" y="5139428"/>
            <a:ext cx="4196178" cy="508899"/>
          </a:xfrm>
          <a:prstGeom prst="rect">
            <a:avLst/>
          </a:prstGeom>
        </p:spPr>
        <p:txBody>
          <a:bodyPr lIns="89595" tIns="44796" rIns="89595" bIns="44796" anchor="t"/>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defTabSz="914038">
              <a:lnSpc>
                <a:spcPts val="2199"/>
              </a:lnSpc>
            </a:pPr>
            <a:r>
              <a:rPr lang="en-US" sz="1600" i="0" kern="900" spc="200" dirty="0">
                <a:solidFill>
                  <a:srgbClr val="EC5038"/>
                </a:solidFill>
              </a:rPr>
              <a:t>LEVERAGE THE ON-DEMAND GLOBAL TALENT POOL</a:t>
            </a:r>
            <a:endParaRPr lang="en-US" sz="2799" i="0" kern="900" spc="400" dirty="0">
              <a:solidFill>
                <a:srgbClr val="EC5038"/>
              </a:solidFill>
            </a:endParaRPr>
          </a:p>
        </p:txBody>
      </p:sp>
      <p:grpSp>
        <p:nvGrpSpPr>
          <p:cNvPr id="77" name="Group 76"/>
          <p:cNvGrpSpPr/>
          <p:nvPr/>
        </p:nvGrpSpPr>
        <p:grpSpPr>
          <a:xfrm rot="4368972">
            <a:off x="8387914" y="2738814"/>
            <a:ext cx="779904" cy="891471"/>
            <a:chOff x="5767589" y="502973"/>
            <a:chExt cx="780218" cy="891956"/>
          </a:xfrm>
        </p:grpSpPr>
        <p:sp>
          <p:nvSpPr>
            <p:cNvPr id="159" name="Oval G"/>
            <p:cNvSpPr>
              <a:spLocks noChangeAspect="1"/>
            </p:cNvSpPr>
            <p:nvPr/>
          </p:nvSpPr>
          <p:spPr>
            <a:xfrm rot="1003637" flipV="1">
              <a:off x="6501931" y="580536"/>
              <a:ext cx="45876" cy="458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cxnSp>
          <p:nvCxnSpPr>
            <p:cNvPr id="160" name="Line G"/>
            <p:cNvCxnSpPr>
              <a:endCxn id="159" idx="1"/>
            </p:cNvCxnSpPr>
            <p:nvPr/>
          </p:nvCxnSpPr>
          <p:spPr>
            <a:xfrm rot="17231028">
              <a:off x="5881099" y="889302"/>
              <a:ext cx="826348" cy="18490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1" name="Line G"/>
            <p:cNvCxnSpPr>
              <a:endCxn id="159" idx="1"/>
            </p:cNvCxnSpPr>
            <p:nvPr/>
          </p:nvCxnSpPr>
          <p:spPr>
            <a:xfrm rot="17231028">
              <a:off x="5906741" y="363821"/>
              <a:ext cx="413174" cy="6914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rot="9436711">
            <a:off x="6212356" y="3158546"/>
            <a:ext cx="1207225" cy="1264489"/>
            <a:chOff x="5413841" y="227663"/>
            <a:chExt cx="1207882" cy="1264998"/>
          </a:xfrm>
        </p:grpSpPr>
        <p:sp>
          <p:nvSpPr>
            <p:cNvPr id="167" name="Oval G"/>
            <p:cNvSpPr>
              <a:spLocks noChangeAspect="1"/>
            </p:cNvSpPr>
            <p:nvPr/>
          </p:nvSpPr>
          <p:spPr>
            <a:xfrm rot="1003637" flipV="1">
              <a:off x="6575847" y="427882"/>
              <a:ext cx="45876" cy="458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cxnSp>
          <p:nvCxnSpPr>
            <p:cNvPr id="168" name="Line G"/>
            <p:cNvCxnSpPr>
              <a:endCxn id="167" idx="1"/>
            </p:cNvCxnSpPr>
            <p:nvPr/>
          </p:nvCxnSpPr>
          <p:spPr>
            <a:xfrm rot="6950260" flipH="1" flipV="1">
              <a:off x="5453594" y="604152"/>
              <a:ext cx="1214294" cy="56272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9" name="Line G"/>
            <p:cNvCxnSpPr>
              <a:endCxn id="167" idx="1"/>
            </p:cNvCxnSpPr>
            <p:nvPr/>
          </p:nvCxnSpPr>
          <p:spPr>
            <a:xfrm rot="12163289" flipH="1">
              <a:off x="5413841" y="227663"/>
              <a:ext cx="1091811" cy="59700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p:nvGrpSpPr>
        <p:grpSpPr>
          <a:xfrm rot="18545411">
            <a:off x="7076752" y="2178925"/>
            <a:ext cx="268193" cy="699805"/>
            <a:chOff x="6501931" y="580536"/>
            <a:chExt cx="268301" cy="700186"/>
          </a:xfrm>
        </p:grpSpPr>
        <p:sp>
          <p:nvSpPr>
            <p:cNvPr id="171" name="Oval G"/>
            <p:cNvSpPr>
              <a:spLocks noChangeAspect="1"/>
            </p:cNvSpPr>
            <p:nvPr/>
          </p:nvSpPr>
          <p:spPr>
            <a:xfrm rot="1003637" flipV="1">
              <a:off x="6501931" y="580536"/>
              <a:ext cx="45876" cy="458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cxnSp>
          <p:nvCxnSpPr>
            <p:cNvPr id="172" name="Line G"/>
            <p:cNvCxnSpPr/>
            <p:nvPr/>
          </p:nvCxnSpPr>
          <p:spPr>
            <a:xfrm rot="3054589" flipH="1" flipV="1">
              <a:off x="6330999" y="841490"/>
              <a:ext cx="629641" cy="2488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rot="7415917">
            <a:off x="7718304" y="1983768"/>
            <a:ext cx="604035" cy="754299"/>
            <a:chOff x="6037338" y="313246"/>
            <a:chExt cx="604278" cy="754710"/>
          </a:xfrm>
        </p:grpSpPr>
        <p:sp>
          <p:nvSpPr>
            <p:cNvPr id="175" name="Oval G"/>
            <p:cNvSpPr>
              <a:spLocks noChangeAspect="1"/>
            </p:cNvSpPr>
            <p:nvPr/>
          </p:nvSpPr>
          <p:spPr>
            <a:xfrm rot="1003637" flipV="1">
              <a:off x="6501931" y="580536"/>
              <a:ext cx="45876" cy="458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cxnSp>
          <p:nvCxnSpPr>
            <p:cNvPr id="176" name="Line G"/>
            <p:cNvCxnSpPr>
              <a:endCxn id="175" idx="1"/>
            </p:cNvCxnSpPr>
            <p:nvPr/>
          </p:nvCxnSpPr>
          <p:spPr>
            <a:xfrm rot="14184083">
              <a:off x="6199942" y="626282"/>
              <a:ext cx="326997" cy="55635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7" name="Line G"/>
            <p:cNvCxnSpPr>
              <a:endCxn id="175" idx="1"/>
            </p:cNvCxnSpPr>
            <p:nvPr/>
          </p:nvCxnSpPr>
          <p:spPr>
            <a:xfrm rot="14184083" flipH="1">
              <a:off x="6004461" y="346123"/>
              <a:ext cx="442182" cy="3764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3" name="Group 192"/>
          <p:cNvGrpSpPr/>
          <p:nvPr/>
        </p:nvGrpSpPr>
        <p:grpSpPr>
          <a:xfrm>
            <a:off x="1820732" y="1366950"/>
            <a:ext cx="2865708" cy="2988205"/>
            <a:chOff x="1819994" y="1366119"/>
            <a:chExt cx="2867268" cy="2989408"/>
          </a:xfrm>
        </p:grpSpPr>
        <p:cxnSp>
          <p:nvCxnSpPr>
            <p:cNvPr id="194" name="Straight Connector 193"/>
            <p:cNvCxnSpPr/>
            <p:nvPr/>
          </p:nvCxnSpPr>
          <p:spPr>
            <a:xfrm>
              <a:off x="3108944" y="3115438"/>
              <a:ext cx="2426" cy="819451"/>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grpSp>
          <p:nvGrpSpPr>
            <p:cNvPr id="195" name="Group 194"/>
            <p:cNvGrpSpPr/>
            <p:nvPr/>
          </p:nvGrpSpPr>
          <p:grpSpPr>
            <a:xfrm>
              <a:off x="1819994" y="1366119"/>
              <a:ext cx="2867268" cy="2989408"/>
              <a:chOff x="1968467" y="2110252"/>
              <a:chExt cx="2331262" cy="2430569"/>
            </a:xfrm>
          </p:grpSpPr>
          <p:grpSp>
            <p:nvGrpSpPr>
              <p:cNvPr id="196" name="Group 195"/>
              <p:cNvGrpSpPr/>
              <p:nvPr/>
            </p:nvGrpSpPr>
            <p:grpSpPr>
              <a:xfrm>
                <a:off x="1968467" y="2110252"/>
                <a:ext cx="2331262" cy="2430569"/>
                <a:chOff x="3307265" y="1976945"/>
                <a:chExt cx="4059832" cy="4232773"/>
              </a:xfrm>
              <a:solidFill>
                <a:schemeClr val="accent2"/>
              </a:solidFill>
            </p:grpSpPr>
            <p:sp>
              <p:nvSpPr>
                <p:cNvPr id="225" name="Oval 224"/>
                <p:cNvSpPr>
                  <a:spLocks noChangeAspect="1"/>
                </p:cNvSpPr>
                <p:nvPr/>
              </p:nvSpPr>
              <p:spPr>
                <a:xfrm>
                  <a:off x="5201378" y="1976945"/>
                  <a:ext cx="274320" cy="274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26" name="Oval 225"/>
                <p:cNvSpPr/>
                <p:nvPr/>
              </p:nvSpPr>
              <p:spPr>
                <a:xfrm>
                  <a:off x="4155942" y="2596336"/>
                  <a:ext cx="238637" cy="2386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27" name="Oval 226"/>
                <p:cNvSpPr/>
                <p:nvPr/>
              </p:nvSpPr>
              <p:spPr>
                <a:xfrm>
                  <a:off x="6300915" y="2578927"/>
                  <a:ext cx="238637" cy="2386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28" name="Oval 227"/>
                <p:cNvSpPr>
                  <a:spLocks noChangeAspect="1"/>
                </p:cNvSpPr>
                <p:nvPr/>
              </p:nvSpPr>
              <p:spPr>
                <a:xfrm>
                  <a:off x="3307265"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29" name="Oval 228"/>
                <p:cNvSpPr/>
                <p:nvPr/>
              </p:nvSpPr>
              <p:spPr>
                <a:xfrm>
                  <a:off x="3785829" y="3285765"/>
                  <a:ext cx="201168" cy="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0" name="Oval 229"/>
                <p:cNvSpPr>
                  <a:spLocks noChangeAspect="1"/>
                </p:cNvSpPr>
                <p:nvPr/>
              </p:nvSpPr>
              <p:spPr>
                <a:xfrm>
                  <a:off x="3593200"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1" name="Oval 230"/>
                <p:cNvSpPr>
                  <a:spLocks noChangeAspect="1"/>
                </p:cNvSpPr>
                <p:nvPr/>
              </p:nvSpPr>
              <p:spPr>
                <a:xfrm>
                  <a:off x="4805143"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2" name="Oval 231"/>
                <p:cNvSpPr>
                  <a:spLocks noChangeAspect="1"/>
                </p:cNvSpPr>
                <p:nvPr/>
              </p:nvSpPr>
              <p:spPr>
                <a:xfrm>
                  <a:off x="5652317"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3" name="Oval 232"/>
                <p:cNvSpPr>
                  <a:spLocks noChangeAspect="1"/>
                </p:cNvSpPr>
                <p:nvPr/>
              </p:nvSpPr>
              <p:spPr>
                <a:xfrm>
                  <a:off x="6836629"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4" name="Oval 233"/>
                <p:cNvSpPr>
                  <a:spLocks noChangeAspect="1"/>
                </p:cNvSpPr>
                <p:nvPr/>
              </p:nvSpPr>
              <p:spPr>
                <a:xfrm>
                  <a:off x="3973062"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5" name="Oval 234"/>
                <p:cNvSpPr>
                  <a:spLocks noChangeAspect="1"/>
                </p:cNvSpPr>
                <p:nvPr/>
              </p:nvSpPr>
              <p:spPr>
                <a:xfrm>
                  <a:off x="4827363"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6" name="Oval 235"/>
                <p:cNvSpPr>
                  <a:spLocks noChangeAspect="1"/>
                </p:cNvSpPr>
                <p:nvPr/>
              </p:nvSpPr>
              <p:spPr>
                <a:xfrm>
                  <a:off x="5672997"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7" name="Oval 236"/>
                <p:cNvSpPr>
                  <a:spLocks noChangeAspect="1"/>
                </p:cNvSpPr>
                <p:nvPr/>
              </p:nvSpPr>
              <p:spPr>
                <a:xfrm>
                  <a:off x="6541818"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8" name="Oval 237"/>
                <p:cNvSpPr>
                  <a:spLocks noChangeAspect="1"/>
                </p:cNvSpPr>
                <p:nvPr/>
              </p:nvSpPr>
              <p:spPr>
                <a:xfrm>
                  <a:off x="7184217"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9" name="Oval 238"/>
                <p:cNvSpPr>
                  <a:spLocks noChangeAspect="1"/>
                </p:cNvSpPr>
                <p:nvPr/>
              </p:nvSpPr>
              <p:spPr>
                <a:xfrm>
                  <a:off x="3792371"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0" name="Oval 239"/>
                <p:cNvSpPr>
                  <a:spLocks noChangeAspect="1"/>
                </p:cNvSpPr>
                <p:nvPr/>
              </p:nvSpPr>
              <p:spPr>
                <a:xfrm>
                  <a:off x="3778723"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1" name="Oval 240"/>
                <p:cNvSpPr>
                  <a:spLocks noChangeAspect="1"/>
                </p:cNvSpPr>
                <p:nvPr/>
              </p:nvSpPr>
              <p:spPr>
                <a:xfrm>
                  <a:off x="4215824"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2" name="Oval 241"/>
                <p:cNvSpPr>
                  <a:spLocks noChangeAspect="1"/>
                </p:cNvSpPr>
                <p:nvPr/>
              </p:nvSpPr>
              <p:spPr>
                <a:xfrm>
                  <a:off x="4229540"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3" name="Oval 242"/>
                <p:cNvSpPr>
                  <a:spLocks noChangeAspect="1"/>
                </p:cNvSpPr>
                <p:nvPr/>
              </p:nvSpPr>
              <p:spPr>
                <a:xfrm>
                  <a:off x="4652925"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4" name="Oval 243"/>
                <p:cNvSpPr>
                  <a:spLocks noChangeAspect="1"/>
                </p:cNvSpPr>
                <p:nvPr/>
              </p:nvSpPr>
              <p:spPr>
                <a:xfrm>
                  <a:off x="4666641"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5" name="Oval 244"/>
                <p:cNvSpPr>
                  <a:spLocks noChangeAspect="1"/>
                </p:cNvSpPr>
                <p:nvPr/>
              </p:nvSpPr>
              <p:spPr>
                <a:xfrm>
                  <a:off x="5075851"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6" name="Oval 245"/>
                <p:cNvSpPr>
                  <a:spLocks noChangeAspect="1"/>
                </p:cNvSpPr>
                <p:nvPr/>
              </p:nvSpPr>
              <p:spPr>
                <a:xfrm>
                  <a:off x="5089567" y="497213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7" name="Oval 246"/>
                <p:cNvSpPr>
                  <a:spLocks noChangeAspect="1"/>
                </p:cNvSpPr>
                <p:nvPr/>
              </p:nvSpPr>
              <p:spPr>
                <a:xfrm>
                  <a:off x="5499379"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8" name="Oval 247"/>
                <p:cNvSpPr>
                  <a:spLocks noChangeAspect="1"/>
                </p:cNvSpPr>
                <p:nvPr/>
              </p:nvSpPr>
              <p:spPr>
                <a:xfrm>
                  <a:off x="5513095"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9" name="Oval 248"/>
                <p:cNvSpPr>
                  <a:spLocks noChangeAspect="1"/>
                </p:cNvSpPr>
                <p:nvPr/>
              </p:nvSpPr>
              <p:spPr>
                <a:xfrm>
                  <a:off x="5936164"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0" name="Oval 249"/>
                <p:cNvSpPr>
                  <a:spLocks noChangeAspect="1"/>
                </p:cNvSpPr>
                <p:nvPr/>
              </p:nvSpPr>
              <p:spPr>
                <a:xfrm>
                  <a:off x="5949880"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1" name="Oval 250"/>
                <p:cNvSpPr>
                  <a:spLocks noChangeAspect="1"/>
                </p:cNvSpPr>
                <p:nvPr/>
              </p:nvSpPr>
              <p:spPr>
                <a:xfrm>
                  <a:off x="6372949"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2" name="Oval 251"/>
                <p:cNvSpPr>
                  <a:spLocks noChangeAspect="1"/>
                </p:cNvSpPr>
                <p:nvPr/>
              </p:nvSpPr>
              <p:spPr>
                <a:xfrm>
                  <a:off x="6386665"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3" name="Oval 252"/>
                <p:cNvSpPr>
                  <a:spLocks noChangeAspect="1"/>
                </p:cNvSpPr>
                <p:nvPr/>
              </p:nvSpPr>
              <p:spPr>
                <a:xfrm>
                  <a:off x="6764014"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4" name="Oval 253"/>
                <p:cNvSpPr>
                  <a:spLocks noChangeAspect="1"/>
                </p:cNvSpPr>
                <p:nvPr/>
              </p:nvSpPr>
              <p:spPr>
                <a:xfrm>
                  <a:off x="7212887"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5" name="Oval 254"/>
                <p:cNvSpPr>
                  <a:spLocks noChangeAspect="1"/>
                </p:cNvSpPr>
                <p:nvPr/>
              </p:nvSpPr>
              <p:spPr>
                <a:xfrm>
                  <a:off x="7226603"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6" name="Oval 255"/>
                <p:cNvSpPr>
                  <a:spLocks noChangeAspect="1"/>
                </p:cNvSpPr>
                <p:nvPr/>
              </p:nvSpPr>
              <p:spPr>
                <a:xfrm>
                  <a:off x="5097169" y="554520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7" name="Oval 256"/>
                <p:cNvSpPr>
                  <a:spLocks noChangeAspect="1"/>
                </p:cNvSpPr>
                <p:nvPr/>
              </p:nvSpPr>
              <p:spPr>
                <a:xfrm>
                  <a:off x="4230353" y="5536336"/>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8" name="Oval 257"/>
                <p:cNvSpPr>
                  <a:spLocks noChangeAspect="1"/>
                </p:cNvSpPr>
                <p:nvPr/>
              </p:nvSpPr>
              <p:spPr>
                <a:xfrm>
                  <a:off x="5931793" y="554520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9" name="Oval 258"/>
                <p:cNvSpPr>
                  <a:spLocks noChangeAspect="1"/>
                </p:cNvSpPr>
                <p:nvPr/>
              </p:nvSpPr>
              <p:spPr>
                <a:xfrm>
                  <a:off x="5936164" y="611827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grpSp>
          <p:grpSp>
            <p:nvGrpSpPr>
              <p:cNvPr id="197" name="Group 196"/>
              <p:cNvGrpSpPr/>
              <p:nvPr/>
            </p:nvGrpSpPr>
            <p:grpSpPr>
              <a:xfrm>
                <a:off x="1983846" y="2219930"/>
                <a:ext cx="2253295" cy="2294637"/>
                <a:chOff x="3334047" y="2167947"/>
                <a:chExt cx="3924055" cy="3996051"/>
              </a:xfrm>
            </p:grpSpPr>
            <p:cxnSp>
              <p:nvCxnSpPr>
                <p:cNvPr id="198" name="Straight Connector 197"/>
                <p:cNvCxnSpPr/>
                <p:nvPr/>
              </p:nvCxnSpPr>
              <p:spPr>
                <a:xfrm flipH="1">
                  <a:off x="4370421" y="2174108"/>
                  <a:ext cx="835551" cy="451782"/>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5428019" y="2167947"/>
                  <a:ext cx="1063802" cy="590357"/>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endCxn id="231" idx="1"/>
                </p:cNvCxnSpPr>
                <p:nvPr/>
              </p:nvCxnSpPr>
              <p:spPr>
                <a:xfrm>
                  <a:off x="4295462" y="2741017"/>
                  <a:ext cx="542971" cy="489488"/>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226" idx="3"/>
                  <a:endCxn id="230" idx="7"/>
                </p:cNvCxnSpPr>
                <p:nvPr/>
              </p:nvCxnSpPr>
              <p:spPr>
                <a:xfrm flipH="1">
                  <a:off x="3787230" y="2800025"/>
                  <a:ext cx="403660" cy="43048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endCxn id="228" idx="3"/>
                </p:cNvCxnSpPr>
                <p:nvPr/>
              </p:nvCxnSpPr>
              <p:spPr>
                <a:xfrm flipH="1">
                  <a:off x="3334047" y="3391245"/>
                  <a:ext cx="329088" cy="577857"/>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endCxn id="234" idx="1"/>
                </p:cNvCxnSpPr>
                <p:nvPr/>
              </p:nvCxnSpPr>
              <p:spPr>
                <a:xfrm>
                  <a:off x="3778723" y="3391245"/>
                  <a:ext cx="221121" cy="448541"/>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endCxn id="240" idx="7"/>
                </p:cNvCxnSpPr>
                <p:nvPr/>
              </p:nvCxnSpPr>
              <p:spPr>
                <a:xfrm flipH="1">
                  <a:off x="3880187"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4114406"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4272638" y="4453848"/>
                  <a:ext cx="3435" cy="116028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3835869"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4709198"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H="1">
                  <a:off x="4726960"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4961179"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flipH="1">
                  <a:off x="5573501"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5807720"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H="1">
                  <a:off x="6446715"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6680934"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5971107" y="4453848"/>
                  <a:ext cx="0" cy="171015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5547987"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7254667" y="3905627"/>
                  <a:ext cx="3435" cy="116028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6422114"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4918803" y="3386154"/>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5764437" y="3386154"/>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6499491" y="2779291"/>
                  <a:ext cx="400376" cy="451214"/>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227" idx="3"/>
                </p:cNvCxnSpPr>
                <p:nvPr/>
              </p:nvCxnSpPr>
              <p:spPr>
                <a:xfrm flipH="1">
                  <a:off x="5848664" y="2782616"/>
                  <a:ext cx="487199" cy="447889"/>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H="1">
                  <a:off x="6568634" y="3391245"/>
                  <a:ext cx="329088" cy="577857"/>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7013310" y="3391245"/>
                  <a:ext cx="221121" cy="448541"/>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88" name="Group 87"/>
          <p:cNvGrpSpPr/>
          <p:nvPr/>
        </p:nvGrpSpPr>
        <p:grpSpPr>
          <a:xfrm>
            <a:off x="2811749" y="2388902"/>
            <a:ext cx="299329" cy="1497761"/>
            <a:chOff x="2811547" y="2388483"/>
            <a:chExt cx="299493" cy="1498363"/>
          </a:xfrm>
        </p:grpSpPr>
        <p:grpSp>
          <p:nvGrpSpPr>
            <p:cNvPr id="2" name="Group 1"/>
            <p:cNvGrpSpPr/>
            <p:nvPr/>
          </p:nvGrpSpPr>
          <p:grpSpPr>
            <a:xfrm>
              <a:off x="2812347" y="2388483"/>
              <a:ext cx="298693" cy="1497733"/>
              <a:chOff x="2961949" y="2519441"/>
              <a:chExt cx="298693" cy="1497733"/>
            </a:xfrm>
          </p:grpSpPr>
          <p:cxnSp>
            <p:nvCxnSpPr>
              <p:cNvPr id="260" name="Straight Connector 259"/>
              <p:cNvCxnSpPr>
                <a:stCxn id="245" idx="4"/>
                <a:endCxn id="246" idx="0"/>
              </p:cNvCxnSpPr>
              <p:nvPr/>
            </p:nvCxnSpPr>
            <p:spPr>
              <a:xfrm>
                <a:off x="3260642" y="3272288"/>
                <a:ext cx="0" cy="340153"/>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243" idx="4"/>
                <a:endCxn id="244" idx="0"/>
              </p:cNvCxnSpPr>
              <p:nvPr/>
            </p:nvCxnSpPr>
            <p:spPr>
              <a:xfrm>
                <a:off x="2961949" y="3272288"/>
                <a:ext cx="0" cy="340153"/>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235" idx="3"/>
              </p:cNvCxnSpPr>
              <p:nvPr/>
            </p:nvCxnSpPr>
            <p:spPr>
              <a:xfrm flipH="1">
                <a:off x="2979707" y="2904044"/>
                <a:ext cx="82378" cy="284290"/>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endCxn id="245" idx="1"/>
              </p:cNvCxnSpPr>
              <p:nvPr/>
            </p:nvCxnSpPr>
            <p:spPr>
              <a:xfrm>
                <a:off x="3141018" y="2910663"/>
                <a:ext cx="89942" cy="289966"/>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231" idx="4"/>
                <a:endCxn id="235" idx="0"/>
              </p:cNvCxnSpPr>
              <p:nvPr/>
            </p:nvCxnSpPr>
            <p:spPr>
              <a:xfrm>
                <a:off x="3107750" y="2519441"/>
                <a:ext cx="0" cy="274358"/>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3260642" y="3677021"/>
                <a:ext cx="0" cy="340153"/>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grpSp>
        <p:grpSp>
          <p:nvGrpSpPr>
            <p:cNvPr id="289" name="Group 288"/>
            <p:cNvGrpSpPr/>
            <p:nvPr/>
          </p:nvGrpSpPr>
          <p:grpSpPr>
            <a:xfrm>
              <a:off x="2811547" y="2389113"/>
              <a:ext cx="298693" cy="1497733"/>
              <a:chOff x="2961949" y="2519441"/>
              <a:chExt cx="298693" cy="1497733"/>
            </a:xfrm>
          </p:grpSpPr>
          <p:cxnSp>
            <p:nvCxnSpPr>
              <p:cNvPr id="290" name="Straight Connector 289"/>
              <p:cNvCxnSpPr/>
              <p:nvPr/>
            </p:nvCxnSpPr>
            <p:spPr>
              <a:xfrm>
                <a:off x="3260642" y="3272288"/>
                <a:ext cx="0" cy="340153"/>
              </a:xfrm>
              <a:prstGeom prst="line">
                <a:avLst/>
              </a:prstGeom>
              <a:ln w="15875">
                <a:solidFill>
                  <a:srgbClr val="EC5038"/>
                </a:solidFill>
                <a:prstDash val="dash"/>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a:off x="2961949" y="3272288"/>
                <a:ext cx="0" cy="340153"/>
              </a:xfrm>
              <a:prstGeom prst="line">
                <a:avLst/>
              </a:prstGeom>
              <a:ln w="15875">
                <a:solidFill>
                  <a:srgbClr val="EC5038"/>
                </a:solidFill>
                <a:prstDash val="dash"/>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H="1">
                <a:off x="2979707" y="2904044"/>
                <a:ext cx="82378" cy="284290"/>
              </a:xfrm>
              <a:prstGeom prst="line">
                <a:avLst/>
              </a:prstGeom>
              <a:ln w="15875">
                <a:solidFill>
                  <a:srgbClr val="EC5038"/>
                </a:solidFill>
                <a:prstDash val="dash"/>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3141018" y="2910663"/>
                <a:ext cx="89942" cy="289966"/>
              </a:xfrm>
              <a:prstGeom prst="line">
                <a:avLst/>
              </a:prstGeom>
              <a:ln w="15875">
                <a:solidFill>
                  <a:srgbClr val="EC5038"/>
                </a:solidFill>
                <a:prstDash val="dash"/>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a:off x="3107750" y="2519441"/>
                <a:ext cx="0" cy="274358"/>
              </a:xfrm>
              <a:prstGeom prst="line">
                <a:avLst/>
              </a:prstGeom>
              <a:ln w="15875">
                <a:solidFill>
                  <a:srgbClr val="EC5038"/>
                </a:solidFill>
                <a:prstDash val="dash"/>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3260642" y="3677021"/>
                <a:ext cx="0" cy="340153"/>
              </a:xfrm>
              <a:prstGeom prst="line">
                <a:avLst/>
              </a:prstGeom>
              <a:ln w="15875">
                <a:solidFill>
                  <a:srgbClr val="EC5038"/>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970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88"/>
                                        </p:tgtEl>
                                        <p:attrNameLst>
                                          <p:attrName>style.visibility</p:attrName>
                                        </p:attrNameLst>
                                      </p:cBhvr>
                                      <p:to>
                                        <p:strVal val="visible"/>
                                      </p:to>
                                    </p:set>
                                    <p:animEffect transition="in" filter="wipe(up)">
                                      <p:cBhvr>
                                        <p:cTn id="7" dur="500"/>
                                        <p:tgtEl>
                                          <p:spTgt spid="8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fade">
                                      <p:cBhvr>
                                        <p:cTn id="11" dur="500"/>
                                        <p:tgtEl>
                                          <p:spTgt spid="144"/>
                                        </p:tgtEl>
                                      </p:cBhvr>
                                    </p:animEffect>
                                  </p:childTnLst>
                                </p:cTn>
                              </p:par>
                            </p:childTnLst>
                          </p:cTn>
                        </p:par>
                        <p:par>
                          <p:cTn id="12" fill="hold">
                            <p:stCondLst>
                              <p:cond delay="1500"/>
                            </p:stCondLst>
                            <p:childTnLst>
                              <p:par>
                                <p:cTn id="13" presetID="22" presetClass="entr" presetSubtype="4" fill="hold" nodeType="afterEffect">
                                  <p:stCondLst>
                                    <p:cond delay="750"/>
                                  </p:stCondLst>
                                  <p:childTnLst>
                                    <p:set>
                                      <p:cBhvr>
                                        <p:cTn id="14" dur="1" fill="hold">
                                          <p:stCondLst>
                                            <p:cond delay="0"/>
                                          </p:stCondLst>
                                        </p:cTn>
                                        <p:tgtEl>
                                          <p:spTgt spid="166"/>
                                        </p:tgtEl>
                                        <p:attrNameLst>
                                          <p:attrName>style.visibility</p:attrName>
                                        </p:attrNameLst>
                                      </p:cBhvr>
                                      <p:to>
                                        <p:strVal val="visible"/>
                                      </p:to>
                                    </p:set>
                                    <p:animEffect transition="in" filter="wipe(down)">
                                      <p:cBhvr>
                                        <p:cTn id="15" dur="500"/>
                                        <p:tgtEl>
                                          <p:spTgt spid="166"/>
                                        </p:tgtEl>
                                      </p:cBhvr>
                                    </p:animEffect>
                                  </p:childTnLst>
                                </p:cTn>
                              </p:par>
                            </p:childTnLst>
                          </p:cTn>
                        </p:par>
                        <p:par>
                          <p:cTn id="16" fill="hold">
                            <p:stCondLst>
                              <p:cond delay="2750"/>
                            </p:stCondLst>
                            <p:childTnLst>
                              <p:par>
                                <p:cTn id="17" presetID="22" presetClass="entr" presetSubtype="1" fill="hold" nodeType="afterEffect">
                                  <p:stCondLst>
                                    <p:cond delay="0"/>
                                  </p:stCondLst>
                                  <p:childTnLst>
                                    <p:set>
                                      <p:cBhvr>
                                        <p:cTn id="18" dur="1" fill="hold">
                                          <p:stCondLst>
                                            <p:cond delay="0"/>
                                          </p:stCondLst>
                                        </p:cTn>
                                        <p:tgtEl>
                                          <p:spTgt spid="170"/>
                                        </p:tgtEl>
                                        <p:attrNameLst>
                                          <p:attrName>style.visibility</p:attrName>
                                        </p:attrNameLst>
                                      </p:cBhvr>
                                      <p:to>
                                        <p:strVal val="visible"/>
                                      </p:to>
                                    </p:set>
                                    <p:animEffect transition="in" filter="wipe(up)">
                                      <p:cBhvr>
                                        <p:cTn id="19" dur="500"/>
                                        <p:tgtEl>
                                          <p:spTgt spid="170"/>
                                        </p:tgtEl>
                                      </p:cBhvr>
                                    </p:animEffect>
                                  </p:childTnLst>
                                </p:cTn>
                              </p:par>
                            </p:childTnLst>
                          </p:cTn>
                        </p:par>
                        <p:par>
                          <p:cTn id="20" fill="hold">
                            <p:stCondLst>
                              <p:cond delay="3250"/>
                            </p:stCondLst>
                            <p:childTnLst>
                              <p:par>
                                <p:cTn id="21" presetID="22" presetClass="entr" presetSubtype="4" fill="hold" nodeType="after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wipe(down)">
                                      <p:cBhvr>
                                        <p:cTn id="23" dur="500"/>
                                        <p:tgtEl>
                                          <p:spTgt spid="77"/>
                                        </p:tgtEl>
                                      </p:cBhvr>
                                    </p:animEffect>
                                  </p:childTnLst>
                                </p:cTn>
                              </p:par>
                            </p:childTnLst>
                          </p:cTn>
                        </p:par>
                        <p:par>
                          <p:cTn id="24" fill="hold">
                            <p:stCondLst>
                              <p:cond delay="3750"/>
                            </p:stCondLst>
                            <p:childTnLst>
                              <p:par>
                                <p:cTn id="25" presetID="22" presetClass="entr" presetSubtype="4" fill="hold" nodeType="afterEffect">
                                  <p:stCondLst>
                                    <p:cond delay="0"/>
                                  </p:stCondLst>
                                  <p:childTnLst>
                                    <p:set>
                                      <p:cBhvr>
                                        <p:cTn id="26" dur="1" fill="hold">
                                          <p:stCondLst>
                                            <p:cond delay="0"/>
                                          </p:stCondLst>
                                        </p:cTn>
                                        <p:tgtEl>
                                          <p:spTgt spid="174"/>
                                        </p:tgtEl>
                                        <p:attrNameLst>
                                          <p:attrName>style.visibility</p:attrName>
                                        </p:attrNameLst>
                                      </p:cBhvr>
                                      <p:to>
                                        <p:strVal val="visible"/>
                                      </p:to>
                                    </p:set>
                                    <p:animEffect transition="in" filter="wipe(down)">
                                      <p:cBhvr>
                                        <p:cTn id="27" dur="500"/>
                                        <p:tgtEl>
                                          <p:spTgt spid="174"/>
                                        </p:tgtEl>
                                      </p:cBhvr>
                                    </p:animEffect>
                                  </p:childTnLst>
                                </p:cTn>
                              </p:par>
                            </p:childTnLst>
                          </p:cTn>
                        </p:par>
                        <p:par>
                          <p:cTn id="28" fill="hold">
                            <p:stCondLst>
                              <p:cond delay="4250"/>
                            </p:stCondLst>
                            <p:childTnLst>
                              <p:par>
                                <p:cTn id="29" presetID="10" presetClass="entr" presetSubtype="0" fill="hold" grpId="0" nodeType="afterEffect">
                                  <p:stCondLst>
                                    <p:cond delay="0"/>
                                  </p:stCondLst>
                                  <p:childTnLst>
                                    <p:set>
                                      <p:cBhvr>
                                        <p:cTn id="30" dur="1" fill="hold">
                                          <p:stCondLst>
                                            <p:cond delay="0"/>
                                          </p:stCondLst>
                                        </p:cTn>
                                        <p:tgtEl>
                                          <p:spTgt spid="149"/>
                                        </p:tgtEl>
                                        <p:attrNameLst>
                                          <p:attrName>style.visibility</p:attrName>
                                        </p:attrNameLst>
                                      </p:cBhvr>
                                      <p:to>
                                        <p:strVal val="visible"/>
                                      </p:to>
                                    </p:set>
                                    <p:animEffect transition="in" filter="fade">
                                      <p:cBhvr>
                                        <p:cTn id="31"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Annette.DUARTE\Desktop\Yammer\169938237_A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624" b="21476"/>
          <a:stretch/>
        </p:blipFill>
        <p:spPr bwMode="auto">
          <a:xfrm>
            <a:off x="0" y="1379"/>
            <a:ext cx="12190031" cy="6855243"/>
          </a:xfrm>
          <a:prstGeom prst="rect">
            <a:avLst/>
          </a:prstGeom>
          <a:noFill/>
          <a:extLst>
            <a:ext uri="{909E8E84-426E-40dd-AFC4-6F175D3DCCD1}">
              <a14:hiddenFill xmlns:a14="http://schemas.microsoft.com/office/drawing/2010/main" xmlns="">
                <a:solidFill>
                  <a:srgbClr val="FFFFFF"/>
                </a:solidFill>
              </a14:hiddenFill>
            </a:ext>
          </a:extLst>
        </p:spPr>
      </p:pic>
      <p:sp>
        <p:nvSpPr>
          <p:cNvPr id="53" name="Rectangle 52"/>
          <p:cNvSpPr/>
          <p:nvPr/>
        </p:nvSpPr>
        <p:spPr>
          <a:xfrm>
            <a:off x="281156" y="536457"/>
            <a:ext cx="12204586" cy="6855242"/>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7" tIns="45692" rIns="91387" bIns="45692" rtlCol="0" anchor="ctr"/>
          <a:lstStyle/>
          <a:p>
            <a:pPr algn="ctr" defTabSz="913866"/>
            <a:endParaRPr lang="en-US" sz="1799" dirty="0">
              <a:solidFill>
                <a:srgbClr val="000000"/>
              </a:solidFill>
            </a:endParaRPr>
          </a:p>
        </p:txBody>
      </p:sp>
      <p:sp>
        <p:nvSpPr>
          <p:cNvPr id="44" name="Rectangle 43"/>
          <p:cNvSpPr/>
          <p:nvPr/>
        </p:nvSpPr>
        <p:spPr>
          <a:xfrm>
            <a:off x="0" y="480593"/>
            <a:ext cx="4633835" cy="1185270"/>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896171"/>
            <a:endParaRPr lang="en-US" sz="1799">
              <a:solidFill>
                <a:srgbClr val="E4DED8"/>
              </a:solidFill>
            </a:endParaRPr>
          </a:p>
        </p:txBody>
      </p:sp>
      <p:sp>
        <p:nvSpPr>
          <p:cNvPr id="47" name="Title 1"/>
          <p:cNvSpPr txBox="1">
            <a:spLocks/>
          </p:cNvSpPr>
          <p:nvPr/>
        </p:nvSpPr>
        <p:spPr>
          <a:xfrm>
            <a:off x="-1" y="536458"/>
            <a:ext cx="4633834" cy="1073541"/>
          </a:xfrm>
          <a:prstGeom prst="rect">
            <a:avLst/>
          </a:prstGeom>
          <a:effectLst/>
        </p:spPr>
        <p:txBody>
          <a:bodyPr lIns="89591" tIns="44794" rIns="89591" bIns="44794" anchor="ct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defTabSz="878548">
              <a:lnSpc>
                <a:spcPts val="3430"/>
              </a:lnSpc>
            </a:pPr>
            <a:r>
              <a:rPr lang="en-US" sz="2744" i="0" kern="900" spc="288" dirty="0">
                <a:gradFill>
                  <a:gsLst>
                    <a:gs pos="20398">
                      <a:srgbClr val="FFFFFF"/>
                    </a:gs>
                    <a:gs pos="68000">
                      <a:srgbClr val="FFFFFF"/>
                    </a:gs>
                  </a:gsLst>
                  <a:lin ang="5400000" scaled="1"/>
                </a:gradFill>
              </a:rPr>
              <a:t>THE RISE OF </a:t>
            </a:r>
            <a:br>
              <a:rPr lang="en-US" sz="2744" i="0" kern="900" spc="288" dirty="0">
                <a:gradFill>
                  <a:gsLst>
                    <a:gs pos="20398">
                      <a:srgbClr val="FFFFFF"/>
                    </a:gs>
                    <a:gs pos="68000">
                      <a:srgbClr val="FFFFFF"/>
                    </a:gs>
                  </a:gsLst>
                  <a:lin ang="5400000" scaled="1"/>
                </a:gradFill>
              </a:rPr>
            </a:br>
            <a:r>
              <a:rPr lang="en-US" sz="2744" i="0" kern="900" spc="288" dirty="0">
                <a:gradFill>
                  <a:gsLst>
                    <a:gs pos="20398">
                      <a:srgbClr val="FFFFFF"/>
                    </a:gs>
                    <a:gs pos="68000">
                      <a:srgbClr val="FFFFFF"/>
                    </a:gs>
                  </a:gsLst>
                  <a:lin ang="5400000" scaled="1"/>
                </a:gradFill>
              </a:rPr>
              <a:t>DYNAMIC TEAMS</a:t>
            </a:r>
          </a:p>
        </p:txBody>
      </p:sp>
      <p:sp>
        <p:nvSpPr>
          <p:cNvPr id="49" name="Text Placeholder 1"/>
          <p:cNvSpPr txBox="1">
            <a:spLocks/>
          </p:cNvSpPr>
          <p:nvPr/>
        </p:nvSpPr>
        <p:spPr>
          <a:xfrm>
            <a:off x="2154516" y="2665842"/>
            <a:ext cx="7879793" cy="1526318"/>
          </a:xfrm>
          <a:prstGeom prst="rect">
            <a:avLst/>
          </a:prstGeom>
          <a:ln w="25400">
            <a:noFill/>
          </a:ln>
        </p:spPr>
        <p:txBody>
          <a:bodyPr vert="horz" wrap="square" lIns="89603" tIns="44800" rIns="89603" bIns="44800" rtlCol="0">
            <a:spAutoFit/>
          </a:bodyPr>
          <a:lst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8000" b="1" i="1" u="none" kern="1200" spc="0" baseline="0">
                <a:solidFill>
                  <a:schemeClr val="accent1"/>
                </a:solidFill>
                <a:latin typeface="+mj-lt"/>
                <a:ea typeface="+mn-ea"/>
                <a:cs typeface="+mn-cs"/>
              </a:defRPr>
            </a:lvl2pPr>
            <a:lvl3pPr marL="914228" indent="0" algn="l" defTabSz="914228" rtl="0" eaLnBrk="1" latinLnBrk="0" hangingPunct="1">
              <a:spcBef>
                <a:spcPct val="20000"/>
              </a:spcBef>
              <a:buFontTx/>
              <a:buNone/>
              <a:defRPr sz="2400" b="1" i="0" u="sng" kern="1200">
                <a:solidFill>
                  <a:schemeClr val="accent2"/>
                </a:solidFill>
                <a:latin typeface="+mn-lt"/>
                <a:ea typeface="+mn-ea"/>
                <a:cs typeface="+mn-cs"/>
              </a:defRPr>
            </a:lvl3pPr>
            <a:lvl4pPr marL="1371342" indent="0" algn="l" defTabSz="914228" rtl="0" eaLnBrk="1" latinLnBrk="0" hangingPunct="1">
              <a:spcBef>
                <a:spcPct val="20000"/>
              </a:spcBef>
              <a:buFontTx/>
              <a:buNone/>
              <a:defRPr sz="1100" b="0" i="0"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Clr>
                <a:srgbClr val="EAEAEA"/>
              </a:buClr>
            </a:pPr>
            <a:r>
              <a:rPr lang="en-US" sz="2744" b="1" spc="118" dirty="0">
                <a:gradFill>
                  <a:gsLst>
                    <a:gs pos="20398">
                      <a:srgbClr val="FFFFFF"/>
                    </a:gs>
                    <a:gs pos="68000">
                      <a:srgbClr val="FFFFFF"/>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MODERN COLLABORATION</a:t>
            </a:r>
          </a:p>
          <a:p>
            <a:pPr algn="ctr">
              <a:buClr>
                <a:srgbClr val="EAEAEA"/>
              </a:buClr>
            </a:pPr>
            <a:r>
              <a:rPr lang="en-US" sz="2744" b="1" spc="118" dirty="0">
                <a:gradFill>
                  <a:gsLst>
                    <a:gs pos="20398">
                      <a:srgbClr val="FFFFFF"/>
                    </a:gs>
                    <a:gs pos="68000">
                      <a:srgbClr val="FFFFFF"/>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INTELLIGENT FABRIC</a:t>
            </a:r>
          </a:p>
          <a:p>
            <a:pPr algn="ctr">
              <a:buClr>
                <a:srgbClr val="EAEAEA"/>
              </a:buClr>
            </a:pPr>
            <a:r>
              <a:rPr lang="en-US" sz="2744" b="1" spc="118" dirty="0">
                <a:gradFill>
                  <a:gsLst>
                    <a:gs pos="20398">
                      <a:srgbClr val="FFFFFF"/>
                    </a:gs>
                    <a:gs pos="68000">
                      <a:srgbClr val="FFFFFF"/>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PERSONALIZED INSIGHT</a:t>
            </a:r>
          </a:p>
        </p:txBody>
      </p:sp>
    </p:spTree>
    <p:extLst>
      <p:ext uri="{BB962C8B-B14F-4D97-AF65-F5344CB8AC3E}">
        <p14:creationId xmlns:p14="http://schemas.microsoft.com/office/powerpoint/2010/main" val="16800224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9929" b="5778"/>
          <a:stretch/>
        </p:blipFill>
        <p:spPr>
          <a:xfrm>
            <a:off x="-1" y="1380"/>
            <a:ext cx="12201202" cy="6855241"/>
          </a:xfrm>
          <a:prstGeom prst="rect">
            <a:avLst/>
          </a:prstGeom>
        </p:spPr>
      </p:pic>
      <p:sp>
        <p:nvSpPr>
          <p:cNvPr id="7" name="Rectangle 6"/>
          <p:cNvSpPr/>
          <p:nvPr/>
        </p:nvSpPr>
        <p:spPr>
          <a:xfrm>
            <a:off x="0" y="1380"/>
            <a:ext cx="12188825" cy="1185857"/>
          </a:xfrm>
          <a:prstGeom prst="rect">
            <a:avLst/>
          </a:prstGeom>
          <a:solidFill>
            <a:schemeClr val="bg1">
              <a:lumMod val="85000"/>
              <a:lumOff val="15000"/>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solidFill>
                <a:srgbClr val="E4DED8"/>
              </a:solidFill>
            </a:endParaRPr>
          </a:p>
        </p:txBody>
      </p:sp>
      <p:sp>
        <p:nvSpPr>
          <p:cNvPr id="5" name="Title 4"/>
          <p:cNvSpPr>
            <a:spLocks noGrp="1"/>
          </p:cNvSpPr>
          <p:nvPr>
            <p:ph type="title"/>
          </p:nvPr>
        </p:nvSpPr>
        <p:spPr>
          <a:xfrm>
            <a:off x="269170" y="290775"/>
            <a:ext cx="11652805" cy="899303"/>
          </a:xfrm>
        </p:spPr>
        <p:txBody>
          <a:bodyPr/>
          <a:lstStyle/>
          <a:p>
            <a:r>
              <a:rPr lang="en-US" sz="4312" dirty="0">
                <a:gradFill>
                  <a:gsLst>
                    <a:gs pos="100000">
                      <a:schemeClr val="tx1"/>
                    </a:gs>
                    <a:gs pos="0">
                      <a:schemeClr val="tx1"/>
                    </a:gs>
                  </a:gsLst>
                  <a:lin ang="5400000" scaled="0"/>
                </a:gradFill>
              </a:rPr>
              <a:t>Introducing Office 365 Groups</a:t>
            </a:r>
          </a:p>
        </p:txBody>
      </p:sp>
      <p:sp>
        <p:nvSpPr>
          <p:cNvPr id="8" name="TextBox 7"/>
          <p:cNvSpPr txBox="1"/>
          <p:nvPr/>
        </p:nvSpPr>
        <p:spPr>
          <a:xfrm>
            <a:off x="1152252" y="5247104"/>
            <a:ext cx="10583809" cy="146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38" tIns="91377" rIns="45688" bIns="91377" numCol="1" spcCol="0" rtlCol="0" fromWordArt="0" anchor="ctr" anchorCtr="0" forceAA="0" compatLnSpc="1">
            <a:prstTxWarp prst="textNoShape">
              <a:avLst/>
            </a:prstTxWarp>
            <a:noAutofit/>
          </a:bodyPr>
          <a:lstStyle>
            <a:defPPr>
              <a:defRPr lang="en-US"/>
            </a:defPPr>
            <a:lvl1pPr marR="0" lvl="0" indent="0" algn="ctr" defTabSz="914099" fontAlgn="base">
              <a:lnSpc>
                <a:spcPct val="100000"/>
              </a:lnSpc>
              <a:spcBef>
                <a:spcPct val="0"/>
              </a:spcBef>
              <a:spcAft>
                <a:spcPct val="0"/>
              </a:spcAft>
              <a:buClrTx/>
              <a:buSzTx/>
              <a:buFontTx/>
              <a:buNone/>
              <a:tabLst/>
              <a:defRPr kumimoji="0" sz="2000" b="0" i="0" u="none" strike="noStrike" kern="0" cap="none" spc="0" normalizeH="0" baseline="0">
                <a:ln>
                  <a:noFill/>
                </a:ln>
                <a:solidFill>
                  <a:srgbClr val="33302E"/>
                </a:solidFill>
                <a:effectLst/>
                <a:uLnTx/>
                <a:uFillTx/>
                <a:latin typeface="Segoe UI"/>
                <a:ea typeface="Segoe UI" pitchFamily="34" charset="0"/>
                <a:cs typeface="Segoe UI" pitchFamily="34" charset="0"/>
              </a:defRPr>
            </a:lvl1pPr>
          </a:lstStyle>
          <a:p>
            <a:pPr algn="l"/>
            <a:r>
              <a:rPr lang="en-US" sz="2352" spc="-49" dirty="0">
                <a:solidFill>
                  <a:schemeClr val="tx1"/>
                </a:solidFill>
                <a:cs typeface="Segoe UI Light" panose="020B0502040204020203" pitchFamily="34" charset="0"/>
              </a:rPr>
              <a:t>Brings together people, information, and apps across Office 365, </a:t>
            </a:r>
            <a:br>
              <a:rPr lang="en-US" sz="2352" spc="-49" dirty="0">
                <a:solidFill>
                  <a:schemeClr val="tx1"/>
                </a:solidFill>
                <a:cs typeface="Segoe UI Light" panose="020B0502040204020203" pitchFamily="34" charset="0"/>
              </a:rPr>
            </a:br>
            <a:r>
              <a:rPr lang="en-US" sz="2352" spc="-49" dirty="0">
                <a:solidFill>
                  <a:schemeClr val="tx1"/>
                </a:solidFill>
                <a:cs typeface="Segoe UI Light" panose="020B0502040204020203" pitchFamily="34" charset="0"/>
              </a:rPr>
              <a:t>to enable better communication and collaboration.</a:t>
            </a:r>
          </a:p>
        </p:txBody>
      </p:sp>
    </p:spTree>
    <p:extLst>
      <p:ext uri="{BB962C8B-B14F-4D97-AF65-F5344CB8AC3E}">
        <p14:creationId xmlns:p14="http://schemas.microsoft.com/office/powerpoint/2010/main" val="927612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nodeType="clickEffect">
                                  <p:stCondLst>
                                    <p:cond delay="0"/>
                                  </p:stCondLst>
                                  <p:childTnLst>
                                    <p:animMotion origin="layout" path="M -5.94843E-7 0 L -5.94843E-7 -0.21788 " pathEditMode="relative" rAng="0" ptsTypes="AA">
                                      <p:cBhvr>
                                        <p:cTn id="6" dur="1000" fill="hold"/>
                                        <p:tgtEl>
                                          <p:spTgt spid="2"/>
                                        </p:tgtEl>
                                        <p:attrNameLst>
                                          <p:attrName>ppt_x</p:attrName>
                                          <p:attrName>ppt_y</p:attrName>
                                        </p:attrNameLst>
                                      </p:cBhvr>
                                      <p:rCtr x="0" y="-10894"/>
                                    </p:animMotion>
                                  </p:childTnLst>
                                </p:cTn>
                              </p:par>
                              <p:par>
                                <p:cTn id="7" presetID="2" presetClass="entr" presetSubtype="4" decel="10000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1000" fill="hold"/>
                                        <p:tgtEl>
                                          <p:spTgt spid="8"/>
                                        </p:tgtEl>
                                        <p:attrNameLst>
                                          <p:attrName>ppt_x</p:attrName>
                                        </p:attrNameLst>
                                      </p:cBhvr>
                                      <p:tavLst>
                                        <p:tav tm="0">
                                          <p:val>
                                            <p:strVal val="#ppt_x"/>
                                          </p:val>
                                        </p:tav>
                                        <p:tav tm="100000">
                                          <p:val>
                                            <p:strVal val="#ppt_x"/>
                                          </p:val>
                                        </p:tav>
                                      </p:tavLst>
                                    </p:anim>
                                    <p:anim calcmode="lin" valueType="num">
                                      <p:cBhvr additive="base">
                                        <p:cTn id="10"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normAutofit fontScale="55000" lnSpcReduction="20000"/>
          </a:bodyPr>
          <a:lstStyle/>
          <a:p>
            <a:r>
              <a:rPr lang="en-US" dirty="0"/>
              <a:t>Office 365 Groups helps teams self-organize, work together across any tool of their choice and build upon the expertise of others, it's a key part of our vision for modern collaboration. The Office 365 Groups service creates a standard definition for team membership across Exchange, OneDrive, and later Yammer, Skype for Business and the rest of Office 365, managed thru Azure Active Directory.</a:t>
            </a:r>
          </a:p>
        </p:txBody>
      </p:sp>
      <p:sp>
        <p:nvSpPr>
          <p:cNvPr id="3" name="Slide Number Placeholder 2"/>
          <p:cNvSpPr>
            <a:spLocks noGrp="1"/>
          </p:cNvSpPr>
          <p:nvPr>
            <p:ph type="sldNum" sz="quarter" idx="12"/>
          </p:nvPr>
        </p:nvSpPr>
        <p:spPr/>
        <p:txBody>
          <a:bodyPr/>
          <a:lstStyle/>
          <a:p>
            <a:fld id="{727B4C2D-45E2-4621-8491-2995EB46A674}" type="slidenum">
              <a:rPr lang="en-US" smtClean="0"/>
              <a:pPr/>
              <a:t>9</a:t>
            </a:fld>
            <a:endParaRPr lang="en-US" dirty="0"/>
          </a:p>
        </p:txBody>
      </p:sp>
      <p:sp>
        <p:nvSpPr>
          <p:cNvPr id="5" name="Content Placeholder 4"/>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1373226340"/>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45BA97D2-CD93-3749-B85C-171B2C9A5BFD}"/>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8F8D652A-6073-E748-8EB7-61CF5CB8FC34}"/>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CBB73028-0958-D143-B56F-A3555BEFA53E}"/>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schemas.microsoft.com/office/infopath/2007/PartnerControls"/>
    <ds:schemaRef ds:uri="http://schemas.microsoft.com/office/2006/documentManagement/types"/>
    <ds:schemaRef ds:uri="5fad15d0-477e-40da-a20d-40d4ca777cbd"/>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O365X-X MODULE TITLE</Template>
  <TotalTime>0</TotalTime>
  <Words>1540</Words>
  <Application>Microsoft Office PowerPoint</Application>
  <PresentationFormat>Custom</PresentationFormat>
  <Paragraphs>355</Paragraphs>
  <Slides>34</Slides>
  <Notes>19</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34</vt:i4>
      </vt:variant>
    </vt:vector>
  </HeadingPairs>
  <TitlesOfParts>
    <vt:vector size="49" baseType="lpstr">
      <vt:lpstr>Arial</vt:lpstr>
      <vt:lpstr>Calibri</vt:lpstr>
      <vt:lpstr>Consolas</vt:lpstr>
      <vt:lpstr>Segoe Light</vt:lpstr>
      <vt:lpstr>Segoe UI</vt:lpstr>
      <vt:lpstr>Segoe UI Black</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1_5-30055_Office Template 2012 - 16x9 - White Background</vt:lpstr>
      <vt:lpstr>1_5-30610_Microsoft_Ignite_Keynote_Template_CUSTOM_LIGHT</vt:lpstr>
      <vt:lpstr>Office 365 Development</vt:lpstr>
      <vt:lpstr>Deep dive into the Office 365 Groups API</vt:lpstr>
      <vt:lpstr>Agenda </vt:lpstr>
      <vt:lpstr>Developer vision</vt:lpstr>
      <vt:lpstr>PowerPoint Presentation</vt:lpstr>
      <vt:lpstr>PowerPoint Presentation</vt:lpstr>
      <vt:lpstr>PowerPoint Presentation</vt:lpstr>
      <vt:lpstr>Introducing Office 365 Groups</vt:lpstr>
      <vt:lpstr>PowerPoint Presentation</vt:lpstr>
      <vt:lpstr>Introducing Office 365 Groups</vt:lpstr>
      <vt:lpstr>Key Benefits of Groups</vt:lpstr>
      <vt:lpstr>Groups building blocks </vt:lpstr>
      <vt:lpstr>One group system across Office 365</vt:lpstr>
      <vt:lpstr>PowerPoint Presentation</vt:lpstr>
      <vt:lpstr>Extensibility</vt:lpstr>
      <vt:lpstr>Office 365 platform overview</vt:lpstr>
      <vt:lpstr>Office 365 unified API (preview)</vt:lpstr>
      <vt:lpstr>PowerPoint Presentation</vt:lpstr>
      <vt:lpstr>https://graph.microsoft.com/beta/myorganization/groups?$filter=groupType+eq+'Unified'</vt:lpstr>
      <vt:lpstr>Building your app</vt:lpstr>
      <vt:lpstr>Groups management (preview)</vt:lpstr>
      <vt:lpstr>Groups content: Conversations</vt:lpstr>
      <vt:lpstr>Groups content: Calendar </vt:lpstr>
      <vt:lpstr>Groups content: Files</vt:lpstr>
      <vt:lpstr>Common content queries</vt:lpstr>
      <vt:lpstr>PowerPoint Presentation</vt:lpstr>
      <vt:lpstr>Coming Soon</vt:lpstr>
      <vt:lpstr>Roadmap</vt:lpstr>
      <vt:lpstr>Up next in 2015</vt:lpstr>
      <vt:lpstr>Groups Resources</vt:lpstr>
      <vt:lpstr>Summary </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2015-06-08T14:35:15Z</dcterms:created>
  <dcterms:modified xsi:type="dcterms:W3CDTF">2015-10-07T23:08:15Z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